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68" r:id="rId4"/>
    <p:sldId id="270" r:id="rId5"/>
    <p:sldId id="269" r:id="rId6"/>
    <p:sldId id="271" r:id="rId7"/>
    <p:sldId id="258" r:id="rId8"/>
    <p:sldId id="259" r:id="rId9"/>
    <p:sldId id="260" r:id="rId10"/>
    <p:sldId id="267" r:id="rId11"/>
    <p:sldId id="266" r:id="rId12"/>
    <p:sldId id="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52"/>
    <p:restoredTop sz="88712"/>
  </p:normalViewPr>
  <p:slideViewPr>
    <p:cSldViewPr snapToGrid="0">
      <p:cViewPr varScale="1">
        <p:scale>
          <a:sx n="136" d="100"/>
          <a:sy n="136" d="100"/>
        </p:scale>
        <p:origin x="14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FE171-F532-1846-9043-FA1112DF271E}" type="datetimeFigureOut">
              <a:rPr lang="en-US" smtClean="0"/>
              <a:t>1/23/24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8A510-BC40-A144-89DC-58534A1D6324}" type="slidenum">
              <a:rPr lang="en-US" smtClean="0"/>
              <a:t>‹#›</a:t>
            </a:fld>
            <a:endParaRPr lang="en-US"/>
          </a:p>
        </p:txBody>
      </p:sp>
    </p:spTree>
    <p:extLst>
      <p:ext uri="{BB962C8B-B14F-4D97-AF65-F5344CB8AC3E}">
        <p14:creationId xmlns:p14="http://schemas.microsoft.com/office/powerpoint/2010/main" val="2021962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the importance of having a historical viewpoint of psychiatric disorders, as if we are attempting to understand them in a computational psychiatry framework, it helps to know they are defined, and how this definition came to be.</a:t>
            </a:r>
          </a:p>
        </p:txBody>
      </p:sp>
      <p:sp>
        <p:nvSpPr>
          <p:cNvPr id="4" name="Slide Number Placeholder 3"/>
          <p:cNvSpPr>
            <a:spLocks noGrp="1"/>
          </p:cNvSpPr>
          <p:nvPr>
            <p:ph type="sldNum" sz="quarter" idx="5"/>
          </p:nvPr>
        </p:nvSpPr>
        <p:spPr/>
        <p:txBody>
          <a:bodyPr/>
          <a:lstStyle/>
          <a:p>
            <a:fld id="{4F28A510-BC40-A144-89DC-58534A1D6324}" type="slidenum">
              <a:rPr lang="en-US" smtClean="0"/>
              <a:t>1</a:t>
            </a:fld>
            <a:endParaRPr lang="en-US"/>
          </a:p>
        </p:txBody>
      </p:sp>
    </p:spTree>
    <p:extLst>
      <p:ext uri="{BB962C8B-B14F-4D97-AF65-F5344CB8AC3E}">
        <p14:creationId xmlns:p14="http://schemas.microsoft.com/office/powerpoint/2010/main" val="143796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8A510-BC40-A144-89DC-58534A1D6324}" type="slidenum">
              <a:rPr lang="en-US" smtClean="0"/>
              <a:t>10</a:t>
            </a:fld>
            <a:endParaRPr lang="en-US"/>
          </a:p>
        </p:txBody>
      </p:sp>
    </p:spTree>
    <p:extLst>
      <p:ext uri="{BB962C8B-B14F-4D97-AF65-F5344CB8AC3E}">
        <p14:creationId xmlns:p14="http://schemas.microsoft.com/office/powerpoint/2010/main" val="2106440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8A510-BC40-A144-89DC-58534A1D6324}" type="slidenum">
              <a:rPr lang="en-US" smtClean="0"/>
              <a:t>11</a:t>
            </a:fld>
            <a:endParaRPr lang="en-US"/>
          </a:p>
        </p:txBody>
      </p:sp>
    </p:spTree>
    <p:extLst>
      <p:ext uri="{BB962C8B-B14F-4D97-AF65-F5344CB8AC3E}">
        <p14:creationId xmlns:p14="http://schemas.microsoft.com/office/powerpoint/2010/main" val="1612186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222222"/>
              </a:solidFill>
              <a:effectLst/>
              <a:latin typeface="Merriweather" pitchFamily="2" charset="77"/>
            </a:endParaRPr>
          </a:p>
          <a:p>
            <a:endParaRPr lang="en-US" dirty="0"/>
          </a:p>
        </p:txBody>
      </p:sp>
      <p:sp>
        <p:nvSpPr>
          <p:cNvPr id="4" name="Slide Number Placeholder 3"/>
          <p:cNvSpPr>
            <a:spLocks noGrp="1"/>
          </p:cNvSpPr>
          <p:nvPr>
            <p:ph type="sldNum" sz="quarter" idx="5"/>
          </p:nvPr>
        </p:nvSpPr>
        <p:spPr/>
        <p:txBody>
          <a:bodyPr/>
          <a:lstStyle/>
          <a:p>
            <a:fld id="{4F28A510-BC40-A144-89DC-58534A1D6324}" type="slidenum">
              <a:rPr lang="en-US" smtClean="0"/>
              <a:t>12</a:t>
            </a:fld>
            <a:endParaRPr lang="en-US"/>
          </a:p>
        </p:txBody>
      </p:sp>
    </p:spTree>
    <p:extLst>
      <p:ext uri="{BB962C8B-B14F-4D97-AF65-F5344CB8AC3E}">
        <p14:creationId xmlns:p14="http://schemas.microsoft.com/office/powerpoint/2010/main" val="969980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Alcmaeon was the first to identify the brain as being the primary organ responsible for human behaviour, and associated the cause of epilepsy to it, rather than being a curse from the gods. He went on to influence further Greek thinkers the most famous being Hippocrates.</a:t>
            </a:r>
          </a:p>
          <a:p>
            <a:endParaRPr lang="en-US" dirty="0"/>
          </a:p>
          <a:p>
            <a:r>
              <a:rPr lang="en-US" dirty="0"/>
              <a:t>In the middle ages, mental illness was viewed primarily with stigma, with insane asylums condemning those thought to be mentally problematic. Benjamin Rush was the first to suggest actually listening to patients, introducing the conversationalist approach.</a:t>
            </a:r>
          </a:p>
          <a:p>
            <a:r>
              <a:rPr lang="en-US" dirty="0"/>
              <a:t>Griesinger is credited with the advent of a psychopathology, linking changes in physiology with mental health conditions, and identifying that multiple symptoms may in fact be caused by the evolution of a single mental illness.</a:t>
            </a:r>
          </a:p>
          <a:p>
            <a:endParaRPr lang="en-US" dirty="0"/>
          </a:p>
          <a:p>
            <a:r>
              <a:rPr lang="en-US" dirty="0"/>
              <a:t>But is was Kraepelin who ultimately set into the stone the idea of a ‘diagnostic taxonomy’ of mental health disorders, relating to his work on dementia and insanity doing so in the 1880s.</a:t>
            </a:r>
          </a:p>
          <a:p>
            <a:endParaRPr lang="en-US" dirty="0"/>
          </a:p>
        </p:txBody>
      </p:sp>
      <p:sp>
        <p:nvSpPr>
          <p:cNvPr id="4" name="Slide Number Placeholder 3"/>
          <p:cNvSpPr>
            <a:spLocks noGrp="1"/>
          </p:cNvSpPr>
          <p:nvPr>
            <p:ph type="sldNum" sz="quarter" idx="5"/>
          </p:nvPr>
        </p:nvSpPr>
        <p:spPr/>
        <p:txBody>
          <a:bodyPr/>
          <a:lstStyle/>
          <a:p>
            <a:fld id="{4F28A510-BC40-A144-89DC-58534A1D6324}" type="slidenum">
              <a:rPr lang="en-US" smtClean="0"/>
              <a:t>2</a:t>
            </a:fld>
            <a:endParaRPr lang="en-US"/>
          </a:p>
        </p:txBody>
      </p:sp>
    </p:spTree>
    <p:extLst>
      <p:ext uri="{BB962C8B-B14F-4D97-AF65-F5344CB8AC3E}">
        <p14:creationId xmlns:p14="http://schemas.microsoft.com/office/powerpoint/2010/main" val="2663716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 the history not just for a historical tidbit, but the initial diagnostic criterion developed in the earlier part of the 20</a:t>
            </a:r>
            <a:r>
              <a:rPr lang="en-US" baseline="30000" dirty="0"/>
              <a:t>th</a:t>
            </a:r>
            <a:r>
              <a:rPr lang="en-US" dirty="0"/>
              <a:t> century ended up influencing the current diagnostic manuals which we use today. For example, the </a:t>
            </a:r>
            <a:r>
              <a:rPr lang="en-US" dirty="0" err="1"/>
              <a:t>Schneideran</a:t>
            </a:r>
            <a:r>
              <a:rPr lang="en-US" dirty="0"/>
              <a:t> First Rank symptoms for schizophrenia influences Spitzer’s initial classification in the DSM-III.</a:t>
            </a:r>
          </a:p>
          <a:p>
            <a:endParaRPr lang="en-US" dirty="0"/>
          </a:p>
          <a:p>
            <a:r>
              <a:rPr lang="en-US" dirty="0"/>
              <a:t>This relates to a similar criticism stemming from the presence of a priori beliefs from the classifiers about the things they are classifying, and the nature and goals of those classifications. The time also reflected the now-challenged essentialist views, that is mental health disorders are caused by some shared essential criterion.</a:t>
            </a:r>
          </a:p>
        </p:txBody>
      </p:sp>
      <p:sp>
        <p:nvSpPr>
          <p:cNvPr id="4" name="Slide Number Placeholder 3"/>
          <p:cNvSpPr>
            <a:spLocks noGrp="1"/>
          </p:cNvSpPr>
          <p:nvPr>
            <p:ph type="sldNum" sz="quarter" idx="5"/>
          </p:nvPr>
        </p:nvSpPr>
        <p:spPr/>
        <p:txBody>
          <a:bodyPr/>
          <a:lstStyle/>
          <a:p>
            <a:fld id="{4F28A510-BC40-A144-89DC-58534A1D6324}" type="slidenum">
              <a:rPr lang="en-US" smtClean="0"/>
              <a:t>3</a:t>
            </a:fld>
            <a:endParaRPr lang="en-US"/>
          </a:p>
        </p:txBody>
      </p:sp>
    </p:spTree>
    <p:extLst>
      <p:ext uri="{BB962C8B-B14F-4D97-AF65-F5344CB8AC3E}">
        <p14:creationId xmlns:p14="http://schemas.microsoft.com/office/powerpoint/2010/main" val="1611962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you can see the influences of this essentialist view when looking at symptom repetition across the DSM. </a:t>
            </a:r>
          </a:p>
          <a:p>
            <a:endParaRPr lang="en-GB" dirty="0"/>
          </a:p>
          <a:p>
            <a:r>
              <a:rPr lang="en-GB" dirty="0"/>
              <a:t>This repetition undermines what we can learn from studying individual diagnostic constructs because it can obscure both disorder- and symptom-specific signals. </a:t>
            </a:r>
            <a:endParaRPr lang="en-US" dirty="0"/>
          </a:p>
        </p:txBody>
      </p:sp>
      <p:sp>
        <p:nvSpPr>
          <p:cNvPr id="4" name="Slide Number Placeholder 3"/>
          <p:cNvSpPr>
            <a:spLocks noGrp="1"/>
          </p:cNvSpPr>
          <p:nvPr>
            <p:ph type="sldNum" sz="quarter" idx="5"/>
          </p:nvPr>
        </p:nvSpPr>
        <p:spPr/>
        <p:txBody>
          <a:bodyPr/>
          <a:lstStyle/>
          <a:p>
            <a:fld id="{4F28A510-BC40-A144-89DC-58534A1D6324}" type="slidenum">
              <a:rPr lang="en-US" smtClean="0"/>
              <a:t>4</a:t>
            </a:fld>
            <a:endParaRPr lang="en-US"/>
          </a:p>
        </p:txBody>
      </p:sp>
    </p:spTree>
    <p:extLst>
      <p:ext uri="{BB962C8B-B14F-4D97-AF65-F5344CB8AC3E}">
        <p14:creationId xmlns:p14="http://schemas.microsoft.com/office/powerpoint/2010/main" val="542908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psychiatry has began to shift away from a categorical view on mental health, in response to well-documented issues with diagnostic frameworks in terms of comorbidity, reliability and heterogeneity. </a:t>
            </a:r>
          </a:p>
          <a:p>
            <a:endParaRPr lang="en-US" dirty="0"/>
          </a:p>
          <a:p>
            <a:r>
              <a:rPr lang="en-US" dirty="0"/>
              <a:t>There are numerous promising alternatives such as Research Domain Criteria and Network Theory of Mental Disorders. But most relevant to today’s talk is the </a:t>
            </a:r>
            <a:r>
              <a:rPr lang="en-US" dirty="0" err="1"/>
              <a:t>HiTOP</a:t>
            </a:r>
            <a:r>
              <a:rPr lang="en-US" dirty="0"/>
              <a:t>, or Hierarchical Taxonomy of Psychopathology, which is a hierarchical model.</a:t>
            </a:r>
          </a:p>
          <a:p>
            <a:endParaRPr lang="en-US" dirty="0"/>
          </a:p>
        </p:txBody>
      </p:sp>
      <p:sp>
        <p:nvSpPr>
          <p:cNvPr id="4" name="Slide Number Placeholder 3"/>
          <p:cNvSpPr>
            <a:spLocks noGrp="1"/>
          </p:cNvSpPr>
          <p:nvPr>
            <p:ph type="sldNum" sz="quarter" idx="5"/>
          </p:nvPr>
        </p:nvSpPr>
        <p:spPr/>
        <p:txBody>
          <a:bodyPr/>
          <a:lstStyle/>
          <a:p>
            <a:fld id="{4F28A510-BC40-A144-89DC-58534A1D6324}" type="slidenum">
              <a:rPr lang="en-US" smtClean="0"/>
              <a:t>5</a:t>
            </a:fld>
            <a:endParaRPr lang="en-US"/>
          </a:p>
        </p:txBody>
      </p:sp>
    </p:spTree>
    <p:extLst>
      <p:ext uri="{BB962C8B-B14F-4D97-AF65-F5344CB8AC3E}">
        <p14:creationId xmlns:p14="http://schemas.microsoft.com/office/powerpoint/2010/main" val="2780687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hierarchical model, </a:t>
            </a:r>
            <a:r>
              <a:rPr lang="en-US" dirty="0"/>
              <a:t>dimensions are based on patterns of co-occurrence or covariation among symptoms and disorders, and the hierarchy arranges these dimensions from individual signs and symptoms at the bottom all the way up to very broad dimensions at the top. </a:t>
            </a:r>
          </a:p>
          <a:p>
            <a:endParaRPr lang="en-US" dirty="0"/>
          </a:p>
          <a:p>
            <a:r>
              <a:rPr lang="en-US" dirty="0"/>
              <a:t>In this framework, diagnoses are not “present” or “absent”; rather individuals’ symptom profiles indicate severity to guide intervention at the level of components, syndromes, and/or spectra. </a:t>
            </a:r>
          </a:p>
        </p:txBody>
      </p:sp>
      <p:sp>
        <p:nvSpPr>
          <p:cNvPr id="4" name="Slide Number Placeholder 3"/>
          <p:cNvSpPr>
            <a:spLocks noGrp="1"/>
          </p:cNvSpPr>
          <p:nvPr>
            <p:ph type="sldNum" sz="quarter" idx="5"/>
          </p:nvPr>
        </p:nvSpPr>
        <p:spPr/>
        <p:txBody>
          <a:bodyPr/>
          <a:lstStyle/>
          <a:p>
            <a:fld id="{4F28A510-BC40-A144-89DC-58534A1D6324}" type="slidenum">
              <a:rPr lang="en-US" smtClean="0"/>
              <a:t>6</a:t>
            </a:fld>
            <a:endParaRPr lang="en-US"/>
          </a:p>
        </p:txBody>
      </p:sp>
    </p:spTree>
    <p:extLst>
      <p:ext uri="{BB962C8B-B14F-4D97-AF65-F5344CB8AC3E}">
        <p14:creationId xmlns:p14="http://schemas.microsoft.com/office/powerpoint/2010/main" val="3143945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feature of many mental health conditions including social anxiety is that they demonstrate changes in social information processing. So, in order to find out the relationship between the condition and the parameter of interest, we should just correlate the two together?</a:t>
            </a:r>
          </a:p>
          <a:p>
            <a:endParaRPr lang="en-US" dirty="0"/>
          </a:p>
          <a:p>
            <a:r>
              <a:rPr lang="en-US" dirty="0"/>
              <a:t>Well, this is what is conventionally done using a traditional categorical diagnosis approach, where scores for individual questionnaires are correlated with measures of </a:t>
            </a:r>
            <a:r>
              <a:rPr lang="en-US" dirty="0" err="1"/>
              <a:t>behaviour</a:t>
            </a:r>
            <a:r>
              <a:rPr lang="en-US" dirty="0"/>
              <a:t>. However, there are problems with this approach. Firstly…..</a:t>
            </a:r>
          </a:p>
          <a:p>
            <a:r>
              <a:rPr lang="en-US" dirty="0"/>
              <a:t>In the same way that categorical diagnoses do not capture individual variance in symptomatology, so too do traditional categorical scores not represent the underlying cognitive processes nor map onto computational parameters.</a:t>
            </a:r>
          </a:p>
          <a:p>
            <a:endParaRPr lang="en-US" dirty="0"/>
          </a:p>
          <a:p>
            <a:r>
              <a:rPr lang="en-US" dirty="0"/>
              <a:t>Therefore, a new approach aims to determine transdiagnostic factors and then associate these with model parameters, allowing for a more accurate translation between the computational model and the underlying psychopathology.</a:t>
            </a:r>
          </a:p>
        </p:txBody>
      </p:sp>
      <p:sp>
        <p:nvSpPr>
          <p:cNvPr id="4" name="Slide Number Placeholder 3"/>
          <p:cNvSpPr>
            <a:spLocks noGrp="1"/>
          </p:cNvSpPr>
          <p:nvPr>
            <p:ph type="sldNum" sz="quarter" idx="5"/>
          </p:nvPr>
        </p:nvSpPr>
        <p:spPr/>
        <p:txBody>
          <a:bodyPr/>
          <a:lstStyle/>
          <a:p>
            <a:fld id="{4F28A510-BC40-A144-89DC-58534A1D6324}" type="slidenum">
              <a:rPr lang="en-US" smtClean="0"/>
              <a:t>7</a:t>
            </a:fld>
            <a:endParaRPr lang="en-US"/>
          </a:p>
        </p:txBody>
      </p:sp>
    </p:spTree>
    <p:extLst>
      <p:ext uri="{BB962C8B-B14F-4D97-AF65-F5344CB8AC3E}">
        <p14:creationId xmlns:p14="http://schemas.microsoft.com/office/powerpoint/2010/main" val="2015758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approach is called computational factor modeling, which aims to … </a:t>
            </a:r>
          </a:p>
          <a:p>
            <a:endParaRPr lang="en-US" dirty="0"/>
          </a:p>
          <a:p>
            <a:r>
              <a:rPr lang="en-US" dirty="0"/>
              <a:t>This is not to say that the traditional approach is invalid, but it is a useful approach for studies implementing a larger sample size, recruiting from a general population sample.</a:t>
            </a:r>
          </a:p>
        </p:txBody>
      </p:sp>
      <p:sp>
        <p:nvSpPr>
          <p:cNvPr id="4" name="Slide Number Placeholder 3"/>
          <p:cNvSpPr>
            <a:spLocks noGrp="1"/>
          </p:cNvSpPr>
          <p:nvPr>
            <p:ph type="sldNum" sz="quarter" idx="5"/>
          </p:nvPr>
        </p:nvSpPr>
        <p:spPr/>
        <p:txBody>
          <a:bodyPr/>
          <a:lstStyle/>
          <a:p>
            <a:fld id="{4F28A510-BC40-A144-89DC-58534A1D6324}" type="slidenum">
              <a:rPr lang="en-US" smtClean="0"/>
              <a:t>8</a:t>
            </a:fld>
            <a:endParaRPr lang="en-US"/>
          </a:p>
        </p:txBody>
      </p:sp>
    </p:spTree>
    <p:extLst>
      <p:ext uri="{BB962C8B-B14F-4D97-AF65-F5344CB8AC3E}">
        <p14:creationId xmlns:p14="http://schemas.microsoft.com/office/powerpoint/2010/main" val="729079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8A510-BC40-A144-89DC-58534A1D6324}" type="slidenum">
              <a:rPr lang="en-US" smtClean="0"/>
              <a:t>9</a:t>
            </a:fld>
            <a:endParaRPr lang="en-US"/>
          </a:p>
        </p:txBody>
      </p:sp>
    </p:spTree>
    <p:extLst>
      <p:ext uri="{BB962C8B-B14F-4D97-AF65-F5344CB8AC3E}">
        <p14:creationId xmlns:p14="http://schemas.microsoft.com/office/powerpoint/2010/main" val="3789263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68938-059D-FF30-0775-839E9393B70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DA49D1C-5318-C0F8-C394-6D876B2B55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DC4A160-1C4D-C62C-76DB-3861B6459114}"/>
              </a:ext>
            </a:extLst>
          </p:cNvPr>
          <p:cNvSpPr>
            <a:spLocks noGrp="1"/>
          </p:cNvSpPr>
          <p:nvPr>
            <p:ph type="dt" sz="half" idx="10"/>
          </p:nvPr>
        </p:nvSpPr>
        <p:spPr/>
        <p:txBody>
          <a:bodyPr/>
          <a:lstStyle/>
          <a:p>
            <a:fld id="{0A5EC85A-D84A-D64F-A6CF-D70A79C0FE7C}" type="datetimeFigureOut">
              <a:rPr lang="en-US" smtClean="0"/>
              <a:t>1/23/24</a:t>
            </a:fld>
            <a:endParaRPr lang="en-US"/>
          </a:p>
        </p:txBody>
      </p:sp>
      <p:sp>
        <p:nvSpPr>
          <p:cNvPr id="5" name="Footer Placeholder 4">
            <a:extLst>
              <a:ext uri="{FF2B5EF4-FFF2-40B4-BE49-F238E27FC236}">
                <a16:creationId xmlns:a16="http://schemas.microsoft.com/office/drawing/2014/main" id="{EBE3CD07-2A96-699B-A412-CD242635BF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636C1-02C9-CAB6-196C-DEADB6408265}"/>
              </a:ext>
            </a:extLst>
          </p:cNvPr>
          <p:cNvSpPr>
            <a:spLocks noGrp="1"/>
          </p:cNvSpPr>
          <p:nvPr>
            <p:ph type="sldNum" sz="quarter" idx="12"/>
          </p:nvPr>
        </p:nvSpPr>
        <p:spPr/>
        <p:txBody>
          <a:bodyPr/>
          <a:lstStyle/>
          <a:p>
            <a:fld id="{7DECD92B-C366-0D46-BF06-9CEA8979ACD7}" type="slidenum">
              <a:rPr lang="en-US" smtClean="0"/>
              <a:t>‹#›</a:t>
            </a:fld>
            <a:endParaRPr lang="en-US"/>
          </a:p>
        </p:txBody>
      </p:sp>
    </p:spTree>
    <p:extLst>
      <p:ext uri="{BB962C8B-B14F-4D97-AF65-F5344CB8AC3E}">
        <p14:creationId xmlns:p14="http://schemas.microsoft.com/office/powerpoint/2010/main" val="126527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97C10-A4D5-FCE2-8870-DD721DCC204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10BFC8A-2FEF-65EF-E03A-60F50A85EA4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049840-FAC6-5A22-DF8A-EB169AA192EA}"/>
              </a:ext>
            </a:extLst>
          </p:cNvPr>
          <p:cNvSpPr>
            <a:spLocks noGrp="1"/>
          </p:cNvSpPr>
          <p:nvPr>
            <p:ph type="dt" sz="half" idx="10"/>
          </p:nvPr>
        </p:nvSpPr>
        <p:spPr/>
        <p:txBody>
          <a:bodyPr/>
          <a:lstStyle/>
          <a:p>
            <a:fld id="{0A5EC85A-D84A-D64F-A6CF-D70A79C0FE7C}" type="datetimeFigureOut">
              <a:rPr lang="en-US" smtClean="0"/>
              <a:t>1/23/24</a:t>
            </a:fld>
            <a:endParaRPr lang="en-US"/>
          </a:p>
        </p:txBody>
      </p:sp>
      <p:sp>
        <p:nvSpPr>
          <p:cNvPr id="5" name="Footer Placeholder 4">
            <a:extLst>
              <a:ext uri="{FF2B5EF4-FFF2-40B4-BE49-F238E27FC236}">
                <a16:creationId xmlns:a16="http://schemas.microsoft.com/office/drawing/2014/main" id="{90452A34-CECC-F448-3919-0B987E04CA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B041E3-12C4-F0CF-6200-D23ECC74DA1B}"/>
              </a:ext>
            </a:extLst>
          </p:cNvPr>
          <p:cNvSpPr>
            <a:spLocks noGrp="1"/>
          </p:cNvSpPr>
          <p:nvPr>
            <p:ph type="sldNum" sz="quarter" idx="12"/>
          </p:nvPr>
        </p:nvSpPr>
        <p:spPr/>
        <p:txBody>
          <a:bodyPr/>
          <a:lstStyle/>
          <a:p>
            <a:fld id="{7DECD92B-C366-0D46-BF06-9CEA8979ACD7}" type="slidenum">
              <a:rPr lang="en-US" smtClean="0"/>
              <a:t>‹#›</a:t>
            </a:fld>
            <a:endParaRPr lang="en-US"/>
          </a:p>
        </p:txBody>
      </p:sp>
    </p:spTree>
    <p:extLst>
      <p:ext uri="{BB962C8B-B14F-4D97-AF65-F5344CB8AC3E}">
        <p14:creationId xmlns:p14="http://schemas.microsoft.com/office/powerpoint/2010/main" val="1240218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8CF31D-BFB8-DE42-CF96-A0E832B96E7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7E7EFC0-16F8-3BF0-8F17-8B5861CD79E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B49F68E-2A81-2DA4-7855-5E75A455A4E7}"/>
              </a:ext>
            </a:extLst>
          </p:cNvPr>
          <p:cNvSpPr>
            <a:spLocks noGrp="1"/>
          </p:cNvSpPr>
          <p:nvPr>
            <p:ph type="dt" sz="half" idx="10"/>
          </p:nvPr>
        </p:nvSpPr>
        <p:spPr/>
        <p:txBody>
          <a:bodyPr/>
          <a:lstStyle/>
          <a:p>
            <a:fld id="{0A5EC85A-D84A-D64F-A6CF-D70A79C0FE7C}" type="datetimeFigureOut">
              <a:rPr lang="en-US" smtClean="0"/>
              <a:t>1/23/24</a:t>
            </a:fld>
            <a:endParaRPr lang="en-US"/>
          </a:p>
        </p:txBody>
      </p:sp>
      <p:sp>
        <p:nvSpPr>
          <p:cNvPr id="5" name="Footer Placeholder 4">
            <a:extLst>
              <a:ext uri="{FF2B5EF4-FFF2-40B4-BE49-F238E27FC236}">
                <a16:creationId xmlns:a16="http://schemas.microsoft.com/office/drawing/2014/main" id="{AC8A48C2-1BD9-07CC-0770-5D203AEBD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73F16B-7A23-734D-F69F-5A05DE109580}"/>
              </a:ext>
            </a:extLst>
          </p:cNvPr>
          <p:cNvSpPr>
            <a:spLocks noGrp="1"/>
          </p:cNvSpPr>
          <p:nvPr>
            <p:ph type="sldNum" sz="quarter" idx="12"/>
          </p:nvPr>
        </p:nvSpPr>
        <p:spPr/>
        <p:txBody>
          <a:bodyPr/>
          <a:lstStyle/>
          <a:p>
            <a:fld id="{7DECD92B-C366-0D46-BF06-9CEA8979ACD7}" type="slidenum">
              <a:rPr lang="en-US" smtClean="0"/>
              <a:t>‹#›</a:t>
            </a:fld>
            <a:endParaRPr lang="en-US"/>
          </a:p>
        </p:txBody>
      </p:sp>
    </p:spTree>
    <p:extLst>
      <p:ext uri="{BB962C8B-B14F-4D97-AF65-F5344CB8AC3E}">
        <p14:creationId xmlns:p14="http://schemas.microsoft.com/office/powerpoint/2010/main" val="2523537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55B16-9C82-00B0-AA69-CF5B99B2438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F6B036A-4DCD-20B0-3294-EB6C9B71251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D170651-D3E0-20B2-7632-110A631C21C0}"/>
              </a:ext>
            </a:extLst>
          </p:cNvPr>
          <p:cNvSpPr>
            <a:spLocks noGrp="1"/>
          </p:cNvSpPr>
          <p:nvPr>
            <p:ph type="dt" sz="half" idx="10"/>
          </p:nvPr>
        </p:nvSpPr>
        <p:spPr/>
        <p:txBody>
          <a:bodyPr/>
          <a:lstStyle/>
          <a:p>
            <a:fld id="{0A5EC85A-D84A-D64F-A6CF-D70A79C0FE7C}" type="datetimeFigureOut">
              <a:rPr lang="en-US" smtClean="0"/>
              <a:t>1/23/24</a:t>
            </a:fld>
            <a:endParaRPr lang="en-US"/>
          </a:p>
        </p:txBody>
      </p:sp>
      <p:sp>
        <p:nvSpPr>
          <p:cNvPr id="5" name="Footer Placeholder 4">
            <a:extLst>
              <a:ext uri="{FF2B5EF4-FFF2-40B4-BE49-F238E27FC236}">
                <a16:creationId xmlns:a16="http://schemas.microsoft.com/office/drawing/2014/main" id="{A89981E6-9332-255E-4DC3-437A334E1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F343FF-0FDD-0D9D-8830-AC0E4E5D0FFC}"/>
              </a:ext>
            </a:extLst>
          </p:cNvPr>
          <p:cNvSpPr>
            <a:spLocks noGrp="1"/>
          </p:cNvSpPr>
          <p:nvPr>
            <p:ph type="sldNum" sz="quarter" idx="12"/>
          </p:nvPr>
        </p:nvSpPr>
        <p:spPr/>
        <p:txBody>
          <a:bodyPr/>
          <a:lstStyle/>
          <a:p>
            <a:fld id="{7DECD92B-C366-0D46-BF06-9CEA8979ACD7}" type="slidenum">
              <a:rPr lang="en-US" smtClean="0"/>
              <a:t>‹#›</a:t>
            </a:fld>
            <a:endParaRPr lang="en-US"/>
          </a:p>
        </p:txBody>
      </p:sp>
    </p:spTree>
    <p:extLst>
      <p:ext uri="{BB962C8B-B14F-4D97-AF65-F5344CB8AC3E}">
        <p14:creationId xmlns:p14="http://schemas.microsoft.com/office/powerpoint/2010/main" val="2961187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A808A-835B-58B4-B76B-729884D9B6D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F9E752E-1A1E-6310-7823-94DAE08FA9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BFB5404-72A4-AFCC-9360-197649F49F81}"/>
              </a:ext>
            </a:extLst>
          </p:cNvPr>
          <p:cNvSpPr>
            <a:spLocks noGrp="1"/>
          </p:cNvSpPr>
          <p:nvPr>
            <p:ph type="dt" sz="half" idx="10"/>
          </p:nvPr>
        </p:nvSpPr>
        <p:spPr/>
        <p:txBody>
          <a:bodyPr/>
          <a:lstStyle/>
          <a:p>
            <a:fld id="{0A5EC85A-D84A-D64F-A6CF-D70A79C0FE7C}" type="datetimeFigureOut">
              <a:rPr lang="en-US" smtClean="0"/>
              <a:t>1/23/24</a:t>
            </a:fld>
            <a:endParaRPr lang="en-US"/>
          </a:p>
        </p:txBody>
      </p:sp>
      <p:sp>
        <p:nvSpPr>
          <p:cNvPr id="5" name="Footer Placeholder 4">
            <a:extLst>
              <a:ext uri="{FF2B5EF4-FFF2-40B4-BE49-F238E27FC236}">
                <a16:creationId xmlns:a16="http://schemas.microsoft.com/office/drawing/2014/main" id="{4B26DC70-2B98-C04A-EA89-CDF353AE3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85A69E-1A93-27D5-C0B6-CD3BDC0557C0}"/>
              </a:ext>
            </a:extLst>
          </p:cNvPr>
          <p:cNvSpPr>
            <a:spLocks noGrp="1"/>
          </p:cNvSpPr>
          <p:nvPr>
            <p:ph type="sldNum" sz="quarter" idx="12"/>
          </p:nvPr>
        </p:nvSpPr>
        <p:spPr/>
        <p:txBody>
          <a:bodyPr/>
          <a:lstStyle/>
          <a:p>
            <a:fld id="{7DECD92B-C366-0D46-BF06-9CEA8979ACD7}" type="slidenum">
              <a:rPr lang="en-US" smtClean="0"/>
              <a:t>‹#›</a:t>
            </a:fld>
            <a:endParaRPr lang="en-US"/>
          </a:p>
        </p:txBody>
      </p:sp>
    </p:spTree>
    <p:extLst>
      <p:ext uri="{BB962C8B-B14F-4D97-AF65-F5344CB8AC3E}">
        <p14:creationId xmlns:p14="http://schemas.microsoft.com/office/powerpoint/2010/main" val="693357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3D33-B079-A898-108B-DB3E8149FDA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1ABB475-3288-EF40-A639-855895B6676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86E2C9F-FA8C-873B-E2F0-66BCB346E0A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BED9261-EB78-E698-7F9F-31AABC6D4760}"/>
              </a:ext>
            </a:extLst>
          </p:cNvPr>
          <p:cNvSpPr>
            <a:spLocks noGrp="1"/>
          </p:cNvSpPr>
          <p:nvPr>
            <p:ph type="dt" sz="half" idx="10"/>
          </p:nvPr>
        </p:nvSpPr>
        <p:spPr/>
        <p:txBody>
          <a:bodyPr/>
          <a:lstStyle/>
          <a:p>
            <a:fld id="{0A5EC85A-D84A-D64F-A6CF-D70A79C0FE7C}" type="datetimeFigureOut">
              <a:rPr lang="en-US" smtClean="0"/>
              <a:t>1/23/24</a:t>
            </a:fld>
            <a:endParaRPr lang="en-US"/>
          </a:p>
        </p:txBody>
      </p:sp>
      <p:sp>
        <p:nvSpPr>
          <p:cNvPr id="6" name="Footer Placeholder 5">
            <a:extLst>
              <a:ext uri="{FF2B5EF4-FFF2-40B4-BE49-F238E27FC236}">
                <a16:creationId xmlns:a16="http://schemas.microsoft.com/office/drawing/2014/main" id="{444142FF-D552-A073-2002-D6C7803F3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F92F57-DC98-654F-2ECE-CCCD76B88F13}"/>
              </a:ext>
            </a:extLst>
          </p:cNvPr>
          <p:cNvSpPr>
            <a:spLocks noGrp="1"/>
          </p:cNvSpPr>
          <p:nvPr>
            <p:ph type="sldNum" sz="quarter" idx="12"/>
          </p:nvPr>
        </p:nvSpPr>
        <p:spPr/>
        <p:txBody>
          <a:bodyPr/>
          <a:lstStyle/>
          <a:p>
            <a:fld id="{7DECD92B-C366-0D46-BF06-9CEA8979ACD7}" type="slidenum">
              <a:rPr lang="en-US" smtClean="0"/>
              <a:t>‹#›</a:t>
            </a:fld>
            <a:endParaRPr lang="en-US"/>
          </a:p>
        </p:txBody>
      </p:sp>
    </p:spTree>
    <p:extLst>
      <p:ext uri="{BB962C8B-B14F-4D97-AF65-F5344CB8AC3E}">
        <p14:creationId xmlns:p14="http://schemas.microsoft.com/office/powerpoint/2010/main" val="2137921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54C-693E-7E96-6076-B5B7A066508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2A15599-DB91-BAAB-460C-223B23E831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69CD29F-4A1C-F3FD-2455-F13BA5847F7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6F26DA0-E872-767F-0768-76E520D2B8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0FA452E-26BB-C957-DBA3-9F730FE1833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F2A98D6-D6BE-964C-AE0B-9B889C18ADDD}"/>
              </a:ext>
            </a:extLst>
          </p:cNvPr>
          <p:cNvSpPr>
            <a:spLocks noGrp="1"/>
          </p:cNvSpPr>
          <p:nvPr>
            <p:ph type="dt" sz="half" idx="10"/>
          </p:nvPr>
        </p:nvSpPr>
        <p:spPr/>
        <p:txBody>
          <a:bodyPr/>
          <a:lstStyle/>
          <a:p>
            <a:fld id="{0A5EC85A-D84A-D64F-A6CF-D70A79C0FE7C}" type="datetimeFigureOut">
              <a:rPr lang="en-US" smtClean="0"/>
              <a:t>1/23/24</a:t>
            </a:fld>
            <a:endParaRPr lang="en-US"/>
          </a:p>
        </p:txBody>
      </p:sp>
      <p:sp>
        <p:nvSpPr>
          <p:cNvPr id="8" name="Footer Placeholder 7">
            <a:extLst>
              <a:ext uri="{FF2B5EF4-FFF2-40B4-BE49-F238E27FC236}">
                <a16:creationId xmlns:a16="http://schemas.microsoft.com/office/drawing/2014/main" id="{76A1A8E7-F36E-3510-A2BC-E9CC5950C0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E374E7-B9B8-6364-CF45-C78988124801}"/>
              </a:ext>
            </a:extLst>
          </p:cNvPr>
          <p:cNvSpPr>
            <a:spLocks noGrp="1"/>
          </p:cNvSpPr>
          <p:nvPr>
            <p:ph type="sldNum" sz="quarter" idx="12"/>
          </p:nvPr>
        </p:nvSpPr>
        <p:spPr/>
        <p:txBody>
          <a:bodyPr/>
          <a:lstStyle/>
          <a:p>
            <a:fld id="{7DECD92B-C366-0D46-BF06-9CEA8979ACD7}" type="slidenum">
              <a:rPr lang="en-US" smtClean="0"/>
              <a:t>‹#›</a:t>
            </a:fld>
            <a:endParaRPr lang="en-US"/>
          </a:p>
        </p:txBody>
      </p:sp>
    </p:spTree>
    <p:extLst>
      <p:ext uri="{BB962C8B-B14F-4D97-AF65-F5344CB8AC3E}">
        <p14:creationId xmlns:p14="http://schemas.microsoft.com/office/powerpoint/2010/main" val="3313430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9A46E-398F-C35D-EBA2-1C67C097771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FBC3192-6FED-56CA-B3D0-7CA6A979F1CC}"/>
              </a:ext>
            </a:extLst>
          </p:cNvPr>
          <p:cNvSpPr>
            <a:spLocks noGrp="1"/>
          </p:cNvSpPr>
          <p:nvPr>
            <p:ph type="dt" sz="half" idx="10"/>
          </p:nvPr>
        </p:nvSpPr>
        <p:spPr/>
        <p:txBody>
          <a:bodyPr/>
          <a:lstStyle/>
          <a:p>
            <a:fld id="{0A5EC85A-D84A-D64F-A6CF-D70A79C0FE7C}" type="datetimeFigureOut">
              <a:rPr lang="en-US" smtClean="0"/>
              <a:t>1/23/24</a:t>
            </a:fld>
            <a:endParaRPr lang="en-US"/>
          </a:p>
        </p:txBody>
      </p:sp>
      <p:sp>
        <p:nvSpPr>
          <p:cNvPr id="4" name="Footer Placeholder 3">
            <a:extLst>
              <a:ext uri="{FF2B5EF4-FFF2-40B4-BE49-F238E27FC236}">
                <a16:creationId xmlns:a16="http://schemas.microsoft.com/office/drawing/2014/main" id="{D62D7B70-AD86-AD44-063F-BBF576E74B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658FEC-8DD6-604A-13C3-BF2BA66332C4}"/>
              </a:ext>
            </a:extLst>
          </p:cNvPr>
          <p:cNvSpPr>
            <a:spLocks noGrp="1"/>
          </p:cNvSpPr>
          <p:nvPr>
            <p:ph type="sldNum" sz="quarter" idx="12"/>
          </p:nvPr>
        </p:nvSpPr>
        <p:spPr/>
        <p:txBody>
          <a:bodyPr/>
          <a:lstStyle/>
          <a:p>
            <a:fld id="{7DECD92B-C366-0D46-BF06-9CEA8979ACD7}" type="slidenum">
              <a:rPr lang="en-US" smtClean="0"/>
              <a:t>‹#›</a:t>
            </a:fld>
            <a:endParaRPr lang="en-US"/>
          </a:p>
        </p:txBody>
      </p:sp>
    </p:spTree>
    <p:extLst>
      <p:ext uri="{BB962C8B-B14F-4D97-AF65-F5344CB8AC3E}">
        <p14:creationId xmlns:p14="http://schemas.microsoft.com/office/powerpoint/2010/main" val="2861065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DE12D6-84A5-AD79-872B-B01AE66ED074}"/>
              </a:ext>
            </a:extLst>
          </p:cNvPr>
          <p:cNvSpPr>
            <a:spLocks noGrp="1"/>
          </p:cNvSpPr>
          <p:nvPr>
            <p:ph type="dt" sz="half" idx="10"/>
          </p:nvPr>
        </p:nvSpPr>
        <p:spPr/>
        <p:txBody>
          <a:bodyPr/>
          <a:lstStyle/>
          <a:p>
            <a:fld id="{0A5EC85A-D84A-D64F-A6CF-D70A79C0FE7C}" type="datetimeFigureOut">
              <a:rPr lang="en-US" smtClean="0"/>
              <a:t>1/23/24</a:t>
            </a:fld>
            <a:endParaRPr lang="en-US"/>
          </a:p>
        </p:txBody>
      </p:sp>
      <p:sp>
        <p:nvSpPr>
          <p:cNvPr id="3" name="Footer Placeholder 2">
            <a:extLst>
              <a:ext uri="{FF2B5EF4-FFF2-40B4-BE49-F238E27FC236}">
                <a16:creationId xmlns:a16="http://schemas.microsoft.com/office/drawing/2014/main" id="{17033F6A-4E1A-555C-172B-4A8F21F25F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CB04CE-D3E2-AE1B-7C34-509B9E28B351}"/>
              </a:ext>
            </a:extLst>
          </p:cNvPr>
          <p:cNvSpPr>
            <a:spLocks noGrp="1"/>
          </p:cNvSpPr>
          <p:nvPr>
            <p:ph type="sldNum" sz="quarter" idx="12"/>
          </p:nvPr>
        </p:nvSpPr>
        <p:spPr/>
        <p:txBody>
          <a:bodyPr/>
          <a:lstStyle/>
          <a:p>
            <a:fld id="{7DECD92B-C366-0D46-BF06-9CEA8979ACD7}" type="slidenum">
              <a:rPr lang="en-US" smtClean="0"/>
              <a:t>‹#›</a:t>
            </a:fld>
            <a:endParaRPr lang="en-US"/>
          </a:p>
        </p:txBody>
      </p:sp>
    </p:spTree>
    <p:extLst>
      <p:ext uri="{BB962C8B-B14F-4D97-AF65-F5344CB8AC3E}">
        <p14:creationId xmlns:p14="http://schemas.microsoft.com/office/powerpoint/2010/main" val="405134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E7877-6992-53D2-4C17-BEC8BEC4DF9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99B439F-240F-9B9D-BD02-2BA89503B9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528F106-F9C3-94E9-8308-E2E82D8684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EC180C4-276C-2C72-A023-702D46EA5FCA}"/>
              </a:ext>
            </a:extLst>
          </p:cNvPr>
          <p:cNvSpPr>
            <a:spLocks noGrp="1"/>
          </p:cNvSpPr>
          <p:nvPr>
            <p:ph type="dt" sz="half" idx="10"/>
          </p:nvPr>
        </p:nvSpPr>
        <p:spPr/>
        <p:txBody>
          <a:bodyPr/>
          <a:lstStyle/>
          <a:p>
            <a:fld id="{0A5EC85A-D84A-D64F-A6CF-D70A79C0FE7C}" type="datetimeFigureOut">
              <a:rPr lang="en-US" smtClean="0"/>
              <a:t>1/23/24</a:t>
            </a:fld>
            <a:endParaRPr lang="en-US"/>
          </a:p>
        </p:txBody>
      </p:sp>
      <p:sp>
        <p:nvSpPr>
          <p:cNvPr id="6" name="Footer Placeholder 5">
            <a:extLst>
              <a:ext uri="{FF2B5EF4-FFF2-40B4-BE49-F238E27FC236}">
                <a16:creationId xmlns:a16="http://schemas.microsoft.com/office/drawing/2014/main" id="{0ECC4286-E3B3-317C-515D-92CFA58AB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88AAA2-5BCF-029F-03A0-B53C6345EEBF}"/>
              </a:ext>
            </a:extLst>
          </p:cNvPr>
          <p:cNvSpPr>
            <a:spLocks noGrp="1"/>
          </p:cNvSpPr>
          <p:nvPr>
            <p:ph type="sldNum" sz="quarter" idx="12"/>
          </p:nvPr>
        </p:nvSpPr>
        <p:spPr/>
        <p:txBody>
          <a:bodyPr/>
          <a:lstStyle/>
          <a:p>
            <a:fld id="{7DECD92B-C366-0D46-BF06-9CEA8979ACD7}" type="slidenum">
              <a:rPr lang="en-US" smtClean="0"/>
              <a:t>‹#›</a:t>
            </a:fld>
            <a:endParaRPr lang="en-US"/>
          </a:p>
        </p:txBody>
      </p:sp>
    </p:spTree>
    <p:extLst>
      <p:ext uri="{BB962C8B-B14F-4D97-AF65-F5344CB8AC3E}">
        <p14:creationId xmlns:p14="http://schemas.microsoft.com/office/powerpoint/2010/main" val="257313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802D0-DDB5-7EE1-B32B-8DC728EBABA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C8AD0F5-99B3-E97E-F669-11A977481D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12F8A8-61E2-976E-4502-7696E0633B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B9EBCDD-A294-C06C-A9CD-C79EF8BE14EB}"/>
              </a:ext>
            </a:extLst>
          </p:cNvPr>
          <p:cNvSpPr>
            <a:spLocks noGrp="1"/>
          </p:cNvSpPr>
          <p:nvPr>
            <p:ph type="dt" sz="half" idx="10"/>
          </p:nvPr>
        </p:nvSpPr>
        <p:spPr/>
        <p:txBody>
          <a:bodyPr/>
          <a:lstStyle/>
          <a:p>
            <a:fld id="{0A5EC85A-D84A-D64F-A6CF-D70A79C0FE7C}" type="datetimeFigureOut">
              <a:rPr lang="en-US" smtClean="0"/>
              <a:t>1/23/24</a:t>
            </a:fld>
            <a:endParaRPr lang="en-US"/>
          </a:p>
        </p:txBody>
      </p:sp>
      <p:sp>
        <p:nvSpPr>
          <p:cNvPr id="6" name="Footer Placeholder 5">
            <a:extLst>
              <a:ext uri="{FF2B5EF4-FFF2-40B4-BE49-F238E27FC236}">
                <a16:creationId xmlns:a16="http://schemas.microsoft.com/office/drawing/2014/main" id="{E487A2FF-5C4B-8DF6-9610-D80CC481AF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FD9B5B-D6BF-15A0-4A22-78FB4CEB0104}"/>
              </a:ext>
            </a:extLst>
          </p:cNvPr>
          <p:cNvSpPr>
            <a:spLocks noGrp="1"/>
          </p:cNvSpPr>
          <p:nvPr>
            <p:ph type="sldNum" sz="quarter" idx="12"/>
          </p:nvPr>
        </p:nvSpPr>
        <p:spPr/>
        <p:txBody>
          <a:bodyPr/>
          <a:lstStyle/>
          <a:p>
            <a:fld id="{7DECD92B-C366-0D46-BF06-9CEA8979ACD7}" type="slidenum">
              <a:rPr lang="en-US" smtClean="0"/>
              <a:t>‹#›</a:t>
            </a:fld>
            <a:endParaRPr lang="en-US"/>
          </a:p>
        </p:txBody>
      </p:sp>
    </p:spTree>
    <p:extLst>
      <p:ext uri="{BB962C8B-B14F-4D97-AF65-F5344CB8AC3E}">
        <p14:creationId xmlns:p14="http://schemas.microsoft.com/office/powerpoint/2010/main" val="261827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B1A3AE-D121-230D-D4A9-D7053989D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E755808-DCE5-4AE0-33B2-60DF178943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FDB43F-6269-5985-5886-9339B2B7B8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EC85A-D84A-D64F-A6CF-D70A79C0FE7C}" type="datetimeFigureOut">
              <a:rPr lang="en-US" smtClean="0"/>
              <a:t>1/23/24</a:t>
            </a:fld>
            <a:endParaRPr lang="en-US"/>
          </a:p>
        </p:txBody>
      </p:sp>
      <p:sp>
        <p:nvSpPr>
          <p:cNvPr id="5" name="Footer Placeholder 4">
            <a:extLst>
              <a:ext uri="{FF2B5EF4-FFF2-40B4-BE49-F238E27FC236}">
                <a16:creationId xmlns:a16="http://schemas.microsoft.com/office/drawing/2014/main" id="{FC483856-B4CE-FFAA-AFA5-24CC1F951D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2BD8D1-33D4-64C2-D1AA-25A1B60DEB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ECD92B-C366-0D46-BF06-9CEA8979ACD7}" type="slidenum">
              <a:rPr lang="en-US" smtClean="0"/>
              <a:t>‹#›</a:t>
            </a:fld>
            <a:endParaRPr lang="en-US"/>
          </a:p>
        </p:txBody>
      </p:sp>
    </p:spTree>
    <p:extLst>
      <p:ext uri="{BB962C8B-B14F-4D97-AF65-F5344CB8AC3E}">
        <p14:creationId xmlns:p14="http://schemas.microsoft.com/office/powerpoint/2010/main" val="90087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gif"/><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jpe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jpe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jpe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3EA537-C0F6-8ABD-6294-022CA738A8F0}"/>
              </a:ext>
            </a:extLst>
          </p:cNvPr>
          <p:cNvSpPr txBox="1"/>
          <p:nvPr/>
        </p:nvSpPr>
        <p:spPr>
          <a:xfrm>
            <a:off x="866815" y="333614"/>
            <a:ext cx="10661715" cy="1200329"/>
          </a:xfrm>
          <a:prstGeom prst="rect">
            <a:avLst/>
          </a:prstGeom>
          <a:noFill/>
        </p:spPr>
        <p:txBody>
          <a:bodyPr wrap="square" rtlCol="0">
            <a:spAutoFit/>
          </a:bodyPr>
          <a:lstStyle/>
          <a:p>
            <a:pPr algn="ctr"/>
            <a:r>
              <a:rPr lang="en-US" sz="3600" dirty="0">
                <a:latin typeface="Avenir Book" panose="02000503020000020003" pitchFamily="2" charset="0"/>
                <a:ea typeface="SF Pro Display" pitchFamily="2" charset="0"/>
                <a:cs typeface="CMU Serif Roman" panose="02000603000000000000" pitchFamily="2" charset="0"/>
              </a:rPr>
              <a:t>The evolving concept of </a:t>
            </a:r>
          </a:p>
          <a:p>
            <a:pPr algn="ctr"/>
            <a:r>
              <a:rPr lang="en-US" sz="3600" dirty="0">
                <a:latin typeface="Avenir Book" panose="02000503020000020003" pitchFamily="2" charset="0"/>
                <a:ea typeface="SF Pro Display" pitchFamily="2" charset="0"/>
                <a:cs typeface="CMU Serif Roman" panose="02000603000000000000" pitchFamily="2" charset="0"/>
              </a:rPr>
              <a:t>diagnostic classification in psychiatry </a:t>
            </a:r>
          </a:p>
        </p:txBody>
      </p:sp>
      <p:cxnSp>
        <p:nvCxnSpPr>
          <p:cNvPr id="6" name="Straight Connector 5">
            <a:extLst>
              <a:ext uri="{FF2B5EF4-FFF2-40B4-BE49-F238E27FC236}">
                <a16:creationId xmlns:a16="http://schemas.microsoft.com/office/drawing/2014/main" id="{3CE3F586-6ABE-F83D-E2BA-AA1F7B405C95}"/>
              </a:ext>
            </a:extLst>
          </p:cNvPr>
          <p:cNvCxnSpPr/>
          <p:nvPr/>
        </p:nvCxnSpPr>
        <p:spPr>
          <a:xfrm>
            <a:off x="904523" y="1786872"/>
            <a:ext cx="10586301" cy="0"/>
          </a:xfrm>
          <a:prstGeom prst="line">
            <a:avLst/>
          </a:prstGeom>
          <a:ln w="28575"/>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FE08C977-04A8-6DD4-7ECE-FD8B62CBC691}"/>
              </a:ext>
            </a:extLst>
          </p:cNvPr>
          <p:cNvSpPr txBox="1"/>
          <p:nvPr/>
        </p:nvSpPr>
        <p:spPr>
          <a:xfrm>
            <a:off x="2432449" y="5492922"/>
            <a:ext cx="7530445" cy="461665"/>
          </a:xfrm>
          <a:prstGeom prst="rect">
            <a:avLst/>
          </a:prstGeom>
          <a:noFill/>
        </p:spPr>
        <p:txBody>
          <a:bodyPr wrap="square" rtlCol="0">
            <a:spAutoFit/>
          </a:bodyPr>
          <a:lstStyle/>
          <a:p>
            <a:pPr algn="ctr"/>
            <a:r>
              <a:rPr lang="en-US" sz="2400" i="1" dirty="0">
                <a:latin typeface="Avenir Book" panose="02000503020000020003" pitchFamily="2" charset="0"/>
                <a:ea typeface="SF Pro Display Light" pitchFamily="2" charset="0"/>
                <a:cs typeface="CMU Serif Roman" panose="02000603000000000000" pitchFamily="2" charset="0"/>
              </a:rPr>
              <a:t>neuromethods, 25 January 2024 </a:t>
            </a:r>
            <a:endParaRPr lang="en-US" sz="2400" i="1" dirty="0">
              <a:latin typeface="Avenir Book" panose="02000503020000020003" pitchFamily="2" charset="0"/>
              <a:ea typeface="SF Pro Display Light" pitchFamily="2" charset="0"/>
              <a:cs typeface="CMU SERIF ROMAN" panose="02000603000000000000" pitchFamily="2" charset="0"/>
            </a:endParaRPr>
          </a:p>
        </p:txBody>
      </p:sp>
      <p:sp>
        <p:nvSpPr>
          <p:cNvPr id="11" name="TextBox 10">
            <a:extLst>
              <a:ext uri="{FF2B5EF4-FFF2-40B4-BE49-F238E27FC236}">
                <a16:creationId xmlns:a16="http://schemas.microsoft.com/office/drawing/2014/main" id="{E2304ECC-99EE-ABFA-2F6F-364EA3405FB2}"/>
              </a:ext>
            </a:extLst>
          </p:cNvPr>
          <p:cNvSpPr txBox="1"/>
          <p:nvPr/>
        </p:nvSpPr>
        <p:spPr>
          <a:xfrm>
            <a:off x="2330777" y="5992390"/>
            <a:ext cx="7530445" cy="461665"/>
          </a:xfrm>
          <a:prstGeom prst="rect">
            <a:avLst/>
          </a:prstGeom>
          <a:noFill/>
        </p:spPr>
        <p:txBody>
          <a:bodyPr wrap="square" rtlCol="0">
            <a:spAutoFit/>
          </a:bodyPr>
          <a:lstStyle/>
          <a:p>
            <a:pPr algn="ctr"/>
            <a:r>
              <a:rPr lang="en-US" sz="2400" b="1" i="1" dirty="0">
                <a:latin typeface="Avenir Book" panose="02000503020000020003" pitchFamily="2" charset="0"/>
                <a:ea typeface="SF Pro Display Light" pitchFamily="2" charset="0"/>
                <a:cs typeface="CMU Serif Roman" panose="02000603000000000000" pitchFamily="2" charset="0"/>
              </a:rPr>
              <a:t>Aamir Sohail &amp; Lei Zhang</a:t>
            </a:r>
            <a:endParaRPr lang="en-US" sz="2400" b="1" i="1" dirty="0">
              <a:latin typeface="Avenir Book" panose="02000503020000020003" pitchFamily="2" charset="0"/>
              <a:ea typeface="SF Pro Display Light" pitchFamily="2" charset="0"/>
              <a:cs typeface="CMU SERIF ROMAN" panose="02000603000000000000" pitchFamily="2" charset="0"/>
            </a:endParaRPr>
          </a:p>
        </p:txBody>
      </p:sp>
      <p:pic>
        <p:nvPicPr>
          <p:cNvPr id="12" name="Picture 2">
            <a:extLst>
              <a:ext uri="{FF2B5EF4-FFF2-40B4-BE49-F238E27FC236}">
                <a16:creationId xmlns:a16="http://schemas.microsoft.com/office/drawing/2014/main" id="{C6DD98AC-238A-F2D7-8B97-066FDCA0F5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84" t="32376" r="57143" b="26405"/>
          <a:stretch/>
        </p:blipFill>
        <p:spPr bwMode="auto">
          <a:xfrm>
            <a:off x="8850149" y="2102011"/>
            <a:ext cx="2008609" cy="26553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entre for Human Brain Health (CHBH) - University of Birmingham">
            <a:extLst>
              <a:ext uri="{FF2B5EF4-FFF2-40B4-BE49-F238E27FC236}">
                <a16:creationId xmlns:a16="http://schemas.microsoft.com/office/drawing/2014/main" id="{E06EB6BB-804D-802D-6F18-11BA0F25F7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3348" y="5538687"/>
            <a:ext cx="1691837" cy="48875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AD70611-D697-443F-FEAD-3C423ACF7C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3348" y="6100294"/>
            <a:ext cx="1706354" cy="6289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1EE3723-637D-E03E-0523-CA29A651EDBC}"/>
              </a:ext>
            </a:extLst>
          </p:cNvPr>
          <p:cNvPicPr>
            <a:picLocks noChangeAspect="1"/>
          </p:cNvPicPr>
          <p:nvPr/>
        </p:nvPicPr>
        <p:blipFill>
          <a:blip r:embed="rId6"/>
          <a:stretch>
            <a:fillRect/>
          </a:stretch>
        </p:blipFill>
        <p:spPr>
          <a:xfrm>
            <a:off x="4889500" y="2428469"/>
            <a:ext cx="2413000" cy="2413000"/>
          </a:xfrm>
          <a:prstGeom prst="rect">
            <a:avLst/>
          </a:prstGeom>
        </p:spPr>
      </p:pic>
      <p:pic>
        <p:nvPicPr>
          <p:cNvPr id="3" name="Picture 2" descr="A diagram of a number of arrows&#10;&#10;Description automatically generated">
            <a:extLst>
              <a:ext uri="{FF2B5EF4-FFF2-40B4-BE49-F238E27FC236}">
                <a16:creationId xmlns:a16="http://schemas.microsoft.com/office/drawing/2014/main" id="{7AD1988D-2B6C-230D-8B73-4AA2C6245B58}"/>
              </a:ext>
            </a:extLst>
          </p:cNvPr>
          <p:cNvPicPr>
            <a:picLocks noChangeAspect="1"/>
          </p:cNvPicPr>
          <p:nvPr/>
        </p:nvPicPr>
        <p:blipFill>
          <a:blip r:embed="rId7"/>
          <a:stretch>
            <a:fillRect/>
          </a:stretch>
        </p:blipFill>
        <p:spPr>
          <a:xfrm>
            <a:off x="1440613" y="2499976"/>
            <a:ext cx="2569322" cy="2312390"/>
          </a:xfrm>
          <a:prstGeom prst="rect">
            <a:avLst/>
          </a:prstGeom>
        </p:spPr>
      </p:pic>
      <p:pic>
        <p:nvPicPr>
          <p:cNvPr id="1026" name="Picture 2" descr="Social Decision Neuroscience Lab">
            <a:extLst>
              <a:ext uri="{FF2B5EF4-FFF2-40B4-BE49-F238E27FC236}">
                <a16:creationId xmlns:a16="http://schemas.microsoft.com/office/drawing/2014/main" id="{00CD3EC5-C209-DEED-A458-250AC208AC9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846" t="22367" r="11054" b="24811"/>
          <a:stretch/>
        </p:blipFill>
        <p:spPr bwMode="auto">
          <a:xfrm>
            <a:off x="301571" y="5680825"/>
            <a:ext cx="1450098" cy="9444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urple circle with white letters&#10;&#10;Description automatically generated">
            <a:extLst>
              <a:ext uri="{FF2B5EF4-FFF2-40B4-BE49-F238E27FC236}">
                <a16:creationId xmlns:a16="http://schemas.microsoft.com/office/drawing/2014/main" id="{F79E4606-F082-F701-7BE3-0C881B40AD70}"/>
              </a:ext>
            </a:extLst>
          </p:cNvPr>
          <p:cNvPicPr>
            <a:picLocks noChangeAspect="1"/>
          </p:cNvPicPr>
          <p:nvPr/>
        </p:nvPicPr>
        <p:blipFill>
          <a:blip r:embed="rId9"/>
          <a:stretch>
            <a:fillRect/>
          </a:stretch>
        </p:blipFill>
        <p:spPr>
          <a:xfrm>
            <a:off x="2059860" y="5717251"/>
            <a:ext cx="908051" cy="908051"/>
          </a:xfrm>
          <a:prstGeom prst="rect">
            <a:avLst/>
          </a:prstGeom>
        </p:spPr>
      </p:pic>
    </p:spTree>
    <p:extLst>
      <p:ext uri="{BB962C8B-B14F-4D97-AF65-F5344CB8AC3E}">
        <p14:creationId xmlns:p14="http://schemas.microsoft.com/office/powerpoint/2010/main" val="2903972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2A1614-0461-B6CD-25E6-E1BC75D1A382}"/>
              </a:ext>
            </a:extLst>
          </p:cNvPr>
          <p:cNvSpPr txBox="1"/>
          <p:nvPr/>
        </p:nvSpPr>
        <p:spPr>
          <a:xfrm>
            <a:off x="955791" y="6244713"/>
            <a:ext cx="3163078" cy="307777"/>
          </a:xfrm>
          <a:prstGeom prst="rect">
            <a:avLst/>
          </a:prstGeom>
          <a:noFill/>
        </p:spPr>
        <p:txBody>
          <a:bodyPr wrap="square" rtlCol="0">
            <a:spAutoFit/>
          </a:bodyPr>
          <a:lstStyle/>
          <a:p>
            <a:pPr algn="ctr"/>
            <a:r>
              <a:rPr lang="en-US" sz="1400" dirty="0">
                <a:latin typeface="Avenir Book" panose="02000503020000020003" pitchFamily="2" charset="0"/>
                <a:ea typeface="SF Pro Display" pitchFamily="2" charset="0"/>
                <a:cs typeface="CMU Serif Roman" panose="02000603000000000000" pitchFamily="2" charset="0"/>
              </a:rPr>
              <a:t>Zhang &amp; Gläscher, 2020</a:t>
            </a:r>
            <a:endParaRPr lang="en-US" sz="1400" i="1" dirty="0">
              <a:latin typeface="Avenir Book" panose="02000503020000020003" pitchFamily="2" charset="0"/>
              <a:ea typeface="SF Pro Display" pitchFamily="2" charset="0"/>
              <a:cs typeface="CMU Serif Roman" panose="02000603000000000000" pitchFamily="2" charset="0"/>
            </a:endParaRPr>
          </a:p>
        </p:txBody>
      </p:sp>
      <p:sp>
        <p:nvSpPr>
          <p:cNvPr id="4" name="TextBox 3">
            <a:extLst>
              <a:ext uri="{FF2B5EF4-FFF2-40B4-BE49-F238E27FC236}">
                <a16:creationId xmlns:a16="http://schemas.microsoft.com/office/drawing/2014/main" id="{BE7A622F-5DFD-8E73-DBA2-1A1CBF8D1579}"/>
              </a:ext>
            </a:extLst>
          </p:cNvPr>
          <p:cNvSpPr txBox="1"/>
          <p:nvPr/>
        </p:nvSpPr>
        <p:spPr>
          <a:xfrm>
            <a:off x="1353849" y="258546"/>
            <a:ext cx="9484302" cy="646331"/>
          </a:xfrm>
          <a:prstGeom prst="rect">
            <a:avLst/>
          </a:prstGeom>
          <a:noFill/>
        </p:spPr>
        <p:txBody>
          <a:bodyPr wrap="square" rtlCol="0">
            <a:spAutoFit/>
          </a:bodyPr>
          <a:lstStyle/>
          <a:p>
            <a:pPr algn="ctr"/>
            <a:r>
              <a:rPr lang="en-US" sz="3600" dirty="0">
                <a:latin typeface="Avenir Book" panose="02000503020000020003" pitchFamily="2" charset="0"/>
                <a:ea typeface="SF Pro Display" pitchFamily="2" charset="0"/>
                <a:cs typeface="CMU Serif Roman" panose="02000603000000000000" pitchFamily="2" charset="0"/>
              </a:rPr>
              <a:t>What do we (computationally) know so far?</a:t>
            </a:r>
          </a:p>
        </p:txBody>
      </p:sp>
      <p:pic>
        <p:nvPicPr>
          <p:cNvPr id="1026" name="Picture 2" descr="Lei Zhang — University of Birmingham">
            <a:extLst>
              <a:ext uri="{FF2B5EF4-FFF2-40B4-BE49-F238E27FC236}">
                <a16:creationId xmlns:a16="http://schemas.microsoft.com/office/drawing/2014/main" id="{F30D989F-36D6-9053-F614-317683EA42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572" y="5215640"/>
            <a:ext cx="884397" cy="877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0+ &quot;Glascher&quot; profiles | LinkedIn">
            <a:extLst>
              <a:ext uri="{FF2B5EF4-FFF2-40B4-BE49-F238E27FC236}">
                <a16:creationId xmlns:a16="http://schemas.microsoft.com/office/drawing/2014/main" id="{0279A7AF-39D4-51AC-2EC6-7A3280629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970" y="5235417"/>
            <a:ext cx="857473" cy="8574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191113-D5EC-8A24-78ED-0C3368845257}"/>
              </a:ext>
            </a:extLst>
          </p:cNvPr>
          <p:cNvSpPr txBox="1"/>
          <p:nvPr/>
        </p:nvSpPr>
        <p:spPr>
          <a:xfrm>
            <a:off x="5136279" y="2982562"/>
            <a:ext cx="6526986" cy="707886"/>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Value signals computed from direct learning and social learning are </a:t>
            </a:r>
            <a:r>
              <a:rPr lang="en-US" sz="2000" b="1" dirty="0">
                <a:latin typeface="Avenir Book" panose="02000503020000020003" pitchFamily="2" charset="0"/>
                <a:ea typeface="SF Pro Display" pitchFamily="2" charset="0"/>
                <a:cs typeface="CMU Serif Roman" panose="02000603000000000000" pitchFamily="2" charset="0"/>
              </a:rPr>
              <a:t>jointly used</a:t>
            </a:r>
            <a:r>
              <a:rPr lang="en-US" sz="2000" dirty="0">
                <a:latin typeface="Avenir Book" panose="02000503020000020003" pitchFamily="2" charset="0"/>
                <a:ea typeface="SF Pro Display" pitchFamily="2" charset="0"/>
                <a:cs typeface="CMU Serif Roman" panose="02000603000000000000" pitchFamily="2" charset="0"/>
              </a:rPr>
              <a:t> to guide future decisions</a:t>
            </a:r>
          </a:p>
        </p:txBody>
      </p:sp>
      <p:pic>
        <p:nvPicPr>
          <p:cNvPr id="7" name="Picture 6" descr="A diagram of a diagram&#10;&#10;Description automatically generated">
            <a:extLst>
              <a:ext uri="{FF2B5EF4-FFF2-40B4-BE49-F238E27FC236}">
                <a16:creationId xmlns:a16="http://schemas.microsoft.com/office/drawing/2014/main" id="{9F5DA07A-D3A8-25B8-FE34-15B3EFA838B6}"/>
              </a:ext>
            </a:extLst>
          </p:cNvPr>
          <p:cNvPicPr>
            <a:picLocks noChangeAspect="1"/>
          </p:cNvPicPr>
          <p:nvPr/>
        </p:nvPicPr>
        <p:blipFill>
          <a:blip r:embed="rId5"/>
          <a:stretch>
            <a:fillRect/>
          </a:stretch>
        </p:blipFill>
        <p:spPr>
          <a:xfrm>
            <a:off x="678025" y="1217131"/>
            <a:ext cx="3867236" cy="3817105"/>
          </a:xfrm>
          <a:prstGeom prst="rect">
            <a:avLst/>
          </a:prstGeom>
        </p:spPr>
      </p:pic>
      <p:sp>
        <p:nvSpPr>
          <p:cNvPr id="11" name="TextBox 10">
            <a:extLst>
              <a:ext uri="{FF2B5EF4-FFF2-40B4-BE49-F238E27FC236}">
                <a16:creationId xmlns:a16="http://schemas.microsoft.com/office/drawing/2014/main" id="{CBED95F8-0034-341E-8968-DF942CC7C284}"/>
              </a:ext>
            </a:extLst>
          </p:cNvPr>
          <p:cNvSpPr txBox="1"/>
          <p:nvPr/>
        </p:nvSpPr>
        <p:spPr>
          <a:xfrm>
            <a:off x="4837699" y="1120315"/>
            <a:ext cx="6825566" cy="707886"/>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Participants’ initial choice were accounted for by value signals updated from direct learning and social learning</a:t>
            </a:r>
          </a:p>
        </p:txBody>
      </p:sp>
      <p:pic>
        <p:nvPicPr>
          <p:cNvPr id="13" name="Picture 12" descr="A graph showing the slope of choice&#10;&#10;Description automatically generated">
            <a:extLst>
              <a:ext uri="{FF2B5EF4-FFF2-40B4-BE49-F238E27FC236}">
                <a16:creationId xmlns:a16="http://schemas.microsoft.com/office/drawing/2014/main" id="{C54A38B7-1CE7-4594-910C-C2A2BABF0F2C}"/>
              </a:ext>
            </a:extLst>
          </p:cNvPr>
          <p:cNvPicPr>
            <a:picLocks noChangeAspect="1"/>
          </p:cNvPicPr>
          <p:nvPr/>
        </p:nvPicPr>
        <p:blipFill>
          <a:blip r:embed="rId6"/>
          <a:stretch>
            <a:fillRect/>
          </a:stretch>
        </p:blipFill>
        <p:spPr>
          <a:xfrm>
            <a:off x="7791674" y="4104101"/>
            <a:ext cx="1616644" cy="2615010"/>
          </a:xfrm>
          <a:prstGeom prst="rect">
            <a:avLst/>
          </a:prstGeom>
        </p:spPr>
      </p:pic>
      <p:pic>
        <p:nvPicPr>
          <p:cNvPr id="15" name="Picture 14" descr="A graph showing a line and a graph&#10;&#10;Description automatically generated with medium confidence">
            <a:extLst>
              <a:ext uri="{FF2B5EF4-FFF2-40B4-BE49-F238E27FC236}">
                <a16:creationId xmlns:a16="http://schemas.microsoft.com/office/drawing/2014/main" id="{B7F087CC-227F-D367-7FC2-99C92136F906}"/>
              </a:ext>
            </a:extLst>
          </p:cNvPr>
          <p:cNvPicPr>
            <a:picLocks noChangeAspect="1"/>
          </p:cNvPicPr>
          <p:nvPr/>
        </p:nvPicPr>
        <p:blipFill>
          <a:blip r:embed="rId7"/>
          <a:stretch>
            <a:fillRect/>
          </a:stretch>
        </p:blipFill>
        <p:spPr>
          <a:xfrm>
            <a:off x="9831968" y="4077040"/>
            <a:ext cx="1616643" cy="2634147"/>
          </a:xfrm>
          <a:prstGeom prst="rect">
            <a:avLst/>
          </a:prstGeom>
        </p:spPr>
      </p:pic>
      <p:sp>
        <p:nvSpPr>
          <p:cNvPr id="16" name="TextBox 15">
            <a:extLst>
              <a:ext uri="{FF2B5EF4-FFF2-40B4-BE49-F238E27FC236}">
                <a16:creationId xmlns:a16="http://schemas.microsoft.com/office/drawing/2014/main" id="{AE0066CF-CC21-8E46-4C0D-D5B191AB6F4C}"/>
              </a:ext>
            </a:extLst>
          </p:cNvPr>
          <p:cNvSpPr txBox="1"/>
          <p:nvPr/>
        </p:nvSpPr>
        <p:spPr>
          <a:xfrm>
            <a:off x="4986989" y="1997989"/>
            <a:ext cx="6825566" cy="707886"/>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Choice adjustments were ascribed to initial valuation and preference-weighted instantaneous social information</a:t>
            </a:r>
          </a:p>
        </p:txBody>
      </p:sp>
      <p:sp>
        <p:nvSpPr>
          <p:cNvPr id="17" name="Rounded Rectangle 16">
            <a:extLst>
              <a:ext uri="{FF2B5EF4-FFF2-40B4-BE49-F238E27FC236}">
                <a16:creationId xmlns:a16="http://schemas.microsoft.com/office/drawing/2014/main" id="{AFD4937C-27EC-E976-65B5-67AA7C398D68}"/>
              </a:ext>
            </a:extLst>
          </p:cNvPr>
          <p:cNvSpPr/>
          <p:nvPr/>
        </p:nvSpPr>
        <p:spPr>
          <a:xfrm>
            <a:off x="5136279" y="2907477"/>
            <a:ext cx="6526986" cy="8468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screenshot of a game&#10;&#10;Description automatically generated">
            <a:extLst>
              <a:ext uri="{FF2B5EF4-FFF2-40B4-BE49-F238E27FC236}">
                <a16:creationId xmlns:a16="http://schemas.microsoft.com/office/drawing/2014/main" id="{141BB147-C0F4-1266-B9DB-EAC89487CC33}"/>
              </a:ext>
            </a:extLst>
          </p:cNvPr>
          <p:cNvPicPr>
            <a:picLocks noChangeAspect="1"/>
          </p:cNvPicPr>
          <p:nvPr/>
        </p:nvPicPr>
        <p:blipFill>
          <a:blip r:embed="rId8"/>
          <a:stretch>
            <a:fillRect/>
          </a:stretch>
        </p:blipFill>
        <p:spPr>
          <a:xfrm>
            <a:off x="5263528" y="4077040"/>
            <a:ext cx="1998704" cy="2547368"/>
          </a:xfrm>
          <a:prstGeom prst="rect">
            <a:avLst/>
          </a:prstGeom>
        </p:spPr>
      </p:pic>
    </p:spTree>
    <p:extLst>
      <p:ext uri="{BB962C8B-B14F-4D97-AF65-F5344CB8AC3E}">
        <p14:creationId xmlns:p14="http://schemas.microsoft.com/office/powerpoint/2010/main" val="427885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1" grpId="0"/>
      <p:bldP spid="16" grpId="0"/>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7A622F-5DFD-8E73-DBA2-1A1CBF8D1579}"/>
              </a:ext>
            </a:extLst>
          </p:cNvPr>
          <p:cNvSpPr txBox="1"/>
          <p:nvPr/>
        </p:nvSpPr>
        <p:spPr>
          <a:xfrm>
            <a:off x="1138790" y="258546"/>
            <a:ext cx="9914420" cy="646331"/>
          </a:xfrm>
          <a:prstGeom prst="rect">
            <a:avLst/>
          </a:prstGeom>
          <a:noFill/>
        </p:spPr>
        <p:txBody>
          <a:bodyPr wrap="square" rtlCol="0">
            <a:spAutoFit/>
          </a:bodyPr>
          <a:lstStyle/>
          <a:p>
            <a:pPr algn="ctr"/>
            <a:r>
              <a:rPr lang="en-US" sz="3600" dirty="0">
                <a:latin typeface="Avenir Book" panose="02000503020000020003" pitchFamily="2" charset="0"/>
                <a:ea typeface="SF Pro Display" pitchFamily="2" charset="0"/>
                <a:cs typeface="CMU Serif Roman" panose="02000603000000000000" pitchFamily="2" charset="0"/>
              </a:rPr>
              <a:t>Hypotheses (specific to social anxiety)</a:t>
            </a:r>
          </a:p>
        </p:txBody>
      </p:sp>
      <p:sp>
        <p:nvSpPr>
          <p:cNvPr id="8" name="TextBox 7">
            <a:extLst>
              <a:ext uri="{FF2B5EF4-FFF2-40B4-BE49-F238E27FC236}">
                <a16:creationId xmlns:a16="http://schemas.microsoft.com/office/drawing/2014/main" id="{3BFD30B4-3890-DB4E-7EF2-BA6B23D783C2}"/>
              </a:ext>
            </a:extLst>
          </p:cNvPr>
          <p:cNvSpPr txBox="1"/>
          <p:nvPr/>
        </p:nvSpPr>
        <p:spPr>
          <a:xfrm>
            <a:off x="6573351" y="1532220"/>
            <a:ext cx="5081852" cy="1015663"/>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Value signals computed from social learning are used </a:t>
            </a:r>
            <a:r>
              <a:rPr lang="en-US" sz="2000" b="1" dirty="0">
                <a:latin typeface="Avenir Book" panose="02000503020000020003" pitchFamily="2" charset="0"/>
                <a:ea typeface="SF Pro Display" pitchFamily="2" charset="0"/>
                <a:cs typeface="CMU Serif Roman" panose="02000603000000000000" pitchFamily="2" charset="0"/>
              </a:rPr>
              <a:t>significantly less </a:t>
            </a:r>
            <a:r>
              <a:rPr lang="en-US" sz="2000" dirty="0">
                <a:latin typeface="Avenir Book" panose="02000503020000020003" pitchFamily="2" charset="0"/>
                <a:ea typeface="SF Pro Display" pitchFamily="2" charset="0"/>
                <a:cs typeface="CMU Serif Roman" panose="02000603000000000000" pitchFamily="2" charset="0"/>
              </a:rPr>
              <a:t>to guide future decisions</a:t>
            </a:r>
            <a:endParaRPr lang="en-US" sz="2000" b="1" dirty="0">
              <a:latin typeface="Avenir Book" panose="02000503020000020003" pitchFamily="2" charset="0"/>
              <a:ea typeface="SF Pro Display" pitchFamily="2" charset="0"/>
              <a:cs typeface="CMU Serif Roman" panose="02000603000000000000" pitchFamily="2" charset="0"/>
            </a:endParaRPr>
          </a:p>
        </p:txBody>
      </p:sp>
      <p:pic>
        <p:nvPicPr>
          <p:cNvPr id="11" name="Picture 10" descr="A screenshot of a graph&#10;&#10;Description automatically generated">
            <a:extLst>
              <a:ext uri="{FF2B5EF4-FFF2-40B4-BE49-F238E27FC236}">
                <a16:creationId xmlns:a16="http://schemas.microsoft.com/office/drawing/2014/main" id="{1A29073F-1B77-2DF8-848F-D07E434FF659}"/>
              </a:ext>
            </a:extLst>
          </p:cNvPr>
          <p:cNvPicPr>
            <a:picLocks noChangeAspect="1"/>
          </p:cNvPicPr>
          <p:nvPr/>
        </p:nvPicPr>
        <p:blipFill>
          <a:blip r:embed="rId3"/>
          <a:stretch>
            <a:fillRect/>
          </a:stretch>
        </p:blipFill>
        <p:spPr>
          <a:xfrm>
            <a:off x="536796" y="1546431"/>
            <a:ext cx="3697555" cy="4270676"/>
          </a:xfrm>
          <a:prstGeom prst="rect">
            <a:avLst/>
          </a:prstGeom>
        </p:spPr>
      </p:pic>
      <p:pic>
        <p:nvPicPr>
          <p:cNvPr id="13" name="Picture 12" descr="A chart of different colored squares&#10;&#10;Description automatically generated">
            <a:extLst>
              <a:ext uri="{FF2B5EF4-FFF2-40B4-BE49-F238E27FC236}">
                <a16:creationId xmlns:a16="http://schemas.microsoft.com/office/drawing/2014/main" id="{533285C6-5237-CD2A-FB45-49D722042E89}"/>
              </a:ext>
            </a:extLst>
          </p:cNvPr>
          <p:cNvPicPr>
            <a:picLocks noChangeAspect="1"/>
          </p:cNvPicPr>
          <p:nvPr/>
        </p:nvPicPr>
        <p:blipFill>
          <a:blip r:embed="rId4"/>
          <a:stretch>
            <a:fillRect/>
          </a:stretch>
        </p:blipFill>
        <p:spPr>
          <a:xfrm>
            <a:off x="4467831" y="3937485"/>
            <a:ext cx="1333500" cy="1638300"/>
          </a:xfrm>
          <a:prstGeom prst="rect">
            <a:avLst/>
          </a:prstGeom>
        </p:spPr>
      </p:pic>
      <p:sp>
        <p:nvSpPr>
          <p:cNvPr id="14" name="TextBox 13">
            <a:extLst>
              <a:ext uri="{FF2B5EF4-FFF2-40B4-BE49-F238E27FC236}">
                <a16:creationId xmlns:a16="http://schemas.microsoft.com/office/drawing/2014/main" id="{7954503F-C70D-BEB1-3335-F38650AB9E28}"/>
              </a:ext>
            </a:extLst>
          </p:cNvPr>
          <p:cNvSpPr txBox="1"/>
          <p:nvPr/>
        </p:nvSpPr>
        <p:spPr>
          <a:xfrm>
            <a:off x="6632169" y="4645709"/>
            <a:ext cx="4897221" cy="1323439"/>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This should load onto the factor of </a:t>
            </a:r>
            <a:r>
              <a:rPr lang="en-US" sz="2000" b="1" dirty="0">
                <a:latin typeface="Avenir Book" panose="02000503020000020003" pitchFamily="2" charset="0"/>
                <a:ea typeface="SF Pro Display" pitchFamily="2" charset="0"/>
                <a:cs typeface="CMU Serif Roman" panose="02000603000000000000" pitchFamily="2" charset="0"/>
              </a:rPr>
              <a:t>Social Withdrawal</a:t>
            </a:r>
            <a:r>
              <a:rPr lang="en-US" sz="2000" dirty="0">
                <a:latin typeface="Avenir Book" panose="02000503020000020003" pitchFamily="2" charset="0"/>
                <a:ea typeface="SF Pro Display" pitchFamily="2" charset="0"/>
                <a:cs typeface="CMU Serif Roman" panose="02000603000000000000" pitchFamily="2" charset="0"/>
              </a:rPr>
              <a:t>, reflecting more accurately, the underlying symptomatology associated with social anxiety</a:t>
            </a:r>
            <a:endParaRPr lang="en-US" sz="2000" b="1" dirty="0">
              <a:latin typeface="Avenir Book" panose="02000503020000020003" pitchFamily="2" charset="0"/>
              <a:ea typeface="SF Pro Display" pitchFamily="2" charset="0"/>
              <a:cs typeface="CMU Serif Roman" panose="02000603000000000000" pitchFamily="2" charset="0"/>
            </a:endParaRPr>
          </a:p>
        </p:txBody>
      </p:sp>
      <p:sp>
        <p:nvSpPr>
          <p:cNvPr id="15" name="TextBox 14">
            <a:extLst>
              <a:ext uri="{FF2B5EF4-FFF2-40B4-BE49-F238E27FC236}">
                <a16:creationId xmlns:a16="http://schemas.microsoft.com/office/drawing/2014/main" id="{FF769056-66EB-6A8A-2E40-39A9F63E405D}"/>
              </a:ext>
            </a:extLst>
          </p:cNvPr>
          <p:cNvSpPr txBox="1"/>
          <p:nvPr/>
        </p:nvSpPr>
        <p:spPr>
          <a:xfrm>
            <a:off x="4524475" y="3278231"/>
            <a:ext cx="1673166" cy="307777"/>
          </a:xfrm>
          <a:prstGeom prst="rect">
            <a:avLst/>
          </a:prstGeom>
          <a:noFill/>
        </p:spPr>
        <p:txBody>
          <a:bodyPr wrap="square" rtlCol="0">
            <a:spAutoFit/>
          </a:bodyPr>
          <a:lstStyle/>
          <a:p>
            <a:pPr algn="ctr"/>
            <a:r>
              <a:rPr lang="en-US" sz="1400" dirty="0">
                <a:latin typeface="Avenir Book" panose="02000503020000020003" pitchFamily="2" charset="0"/>
                <a:ea typeface="SF Pro Display" pitchFamily="2" charset="0"/>
                <a:cs typeface="CMU Serif Roman" panose="02000603000000000000" pitchFamily="2" charset="0"/>
              </a:rPr>
              <a:t>Gillan et al., 2014</a:t>
            </a:r>
            <a:endParaRPr lang="en-US" sz="1400" i="1" dirty="0">
              <a:latin typeface="Avenir Book" panose="02000503020000020003" pitchFamily="2" charset="0"/>
              <a:ea typeface="SF Pro Display" pitchFamily="2" charset="0"/>
              <a:cs typeface="CMU Serif Roman" panose="02000603000000000000" pitchFamily="2" charset="0"/>
            </a:endParaRPr>
          </a:p>
        </p:txBody>
      </p:sp>
      <p:pic>
        <p:nvPicPr>
          <p:cNvPr id="16" name="Picture 4" descr="Claire Gillan on X: &quot;New paper in @BiologicalPsyc1 on what we coin  &quot;Computational Factor Modelling” (CFM), or as my lab calls it &quot;that thing  from the eLife paper&quot;. w/ @toby_wise @olijrobinson&quot; /">
            <a:extLst>
              <a:ext uri="{FF2B5EF4-FFF2-40B4-BE49-F238E27FC236}">
                <a16:creationId xmlns:a16="http://schemas.microsoft.com/office/drawing/2014/main" id="{EE3ECF75-8AA2-8631-410F-1E22904E8E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4481" y="2295832"/>
            <a:ext cx="916850" cy="916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F134DF7-BAC9-8FD5-F885-AB9BA52F7F31}"/>
              </a:ext>
            </a:extLst>
          </p:cNvPr>
          <p:cNvSpPr txBox="1"/>
          <p:nvPr/>
        </p:nvSpPr>
        <p:spPr>
          <a:xfrm>
            <a:off x="6573351" y="2921168"/>
            <a:ext cx="5081852" cy="1015663"/>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This reflects existing research highlighting both a social learning and a ‘self-referencing </a:t>
            </a:r>
            <a:r>
              <a:rPr lang="en-US" sz="2000" dirty="0" err="1">
                <a:latin typeface="Avenir Book" panose="02000503020000020003" pitchFamily="2" charset="0"/>
                <a:ea typeface="SF Pro Display" pitchFamily="2" charset="0"/>
                <a:cs typeface="CMU Serif Roman" panose="02000603000000000000" pitchFamily="2" charset="0"/>
              </a:rPr>
              <a:t>bias’</a:t>
            </a:r>
            <a:r>
              <a:rPr lang="en-US" sz="2000" dirty="0">
                <a:latin typeface="Avenir Book" panose="02000503020000020003" pitchFamily="2" charset="0"/>
                <a:ea typeface="SF Pro Display" pitchFamily="2" charset="0"/>
                <a:cs typeface="CMU Serif Roman" panose="02000603000000000000" pitchFamily="2" charset="0"/>
              </a:rPr>
              <a:t> in social anxiety</a:t>
            </a:r>
            <a:endParaRPr lang="en-US" sz="2000" b="1" dirty="0">
              <a:latin typeface="Avenir Book" panose="02000503020000020003" pitchFamily="2" charset="0"/>
              <a:ea typeface="SF Pro Display" pitchFamily="2" charset="0"/>
              <a:cs typeface="CMU Serif Roman" panose="02000603000000000000" pitchFamily="2" charset="0"/>
            </a:endParaRPr>
          </a:p>
        </p:txBody>
      </p:sp>
      <p:sp>
        <p:nvSpPr>
          <p:cNvPr id="9" name="TextBox 8">
            <a:extLst>
              <a:ext uri="{FF2B5EF4-FFF2-40B4-BE49-F238E27FC236}">
                <a16:creationId xmlns:a16="http://schemas.microsoft.com/office/drawing/2014/main" id="{AB8556B9-37DB-BDC3-EC22-D96E3678D4AB}"/>
              </a:ext>
            </a:extLst>
          </p:cNvPr>
          <p:cNvSpPr txBox="1"/>
          <p:nvPr/>
        </p:nvSpPr>
        <p:spPr>
          <a:xfrm>
            <a:off x="7159491" y="3945653"/>
            <a:ext cx="3909571" cy="307777"/>
          </a:xfrm>
          <a:prstGeom prst="rect">
            <a:avLst/>
          </a:prstGeom>
          <a:noFill/>
        </p:spPr>
        <p:txBody>
          <a:bodyPr wrap="square" rtlCol="0">
            <a:spAutoFit/>
          </a:bodyPr>
          <a:lstStyle/>
          <a:p>
            <a:pPr algn="ctr"/>
            <a:r>
              <a:rPr lang="en-US" sz="1400" dirty="0">
                <a:latin typeface="Avenir Book" panose="02000503020000020003" pitchFamily="2" charset="0"/>
                <a:ea typeface="SF Pro Display" pitchFamily="2" charset="0"/>
                <a:cs typeface="CMU Serif Roman" panose="02000603000000000000" pitchFamily="2" charset="0"/>
              </a:rPr>
              <a:t>Koban et al., 2017, 2023; </a:t>
            </a:r>
            <a:r>
              <a:rPr lang="en-US" sz="1400" dirty="0" err="1">
                <a:latin typeface="Avenir Book" panose="02000503020000020003" pitchFamily="2" charset="0"/>
                <a:ea typeface="SF Pro Display" pitchFamily="2" charset="0"/>
                <a:cs typeface="CMU Serif Roman" panose="02000603000000000000" pitchFamily="2" charset="0"/>
              </a:rPr>
              <a:t>Castagna</a:t>
            </a:r>
            <a:r>
              <a:rPr lang="en-US" sz="1400" dirty="0">
                <a:latin typeface="Avenir Book" panose="02000503020000020003" pitchFamily="2" charset="0"/>
                <a:ea typeface="SF Pro Display" pitchFamily="2" charset="0"/>
                <a:cs typeface="CMU Serif Roman" panose="02000603000000000000" pitchFamily="2" charset="0"/>
              </a:rPr>
              <a:t> et al., 2023</a:t>
            </a:r>
            <a:endParaRPr lang="en-US" sz="1400" i="1" dirty="0">
              <a:latin typeface="Avenir Book" panose="02000503020000020003" pitchFamily="2" charset="0"/>
              <a:ea typeface="SF Pro Display" pitchFamily="2" charset="0"/>
              <a:cs typeface="CMU Serif Roman" panose="02000603000000000000" pitchFamily="2" charset="0"/>
            </a:endParaRPr>
          </a:p>
        </p:txBody>
      </p:sp>
    </p:spTree>
    <p:extLst>
      <p:ext uri="{BB962C8B-B14F-4D97-AF65-F5344CB8AC3E}">
        <p14:creationId xmlns:p14="http://schemas.microsoft.com/office/powerpoint/2010/main" val="22649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P spid="3"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7A622F-5DFD-8E73-DBA2-1A1CBF8D1579}"/>
              </a:ext>
            </a:extLst>
          </p:cNvPr>
          <p:cNvSpPr txBox="1"/>
          <p:nvPr/>
        </p:nvSpPr>
        <p:spPr>
          <a:xfrm>
            <a:off x="3580795" y="186992"/>
            <a:ext cx="5118941" cy="523220"/>
          </a:xfrm>
          <a:prstGeom prst="rect">
            <a:avLst/>
          </a:prstGeom>
          <a:noFill/>
        </p:spPr>
        <p:txBody>
          <a:bodyPr wrap="square" rtlCol="0">
            <a:spAutoFit/>
          </a:bodyPr>
          <a:lstStyle/>
          <a:p>
            <a:pPr algn="ctr"/>
            <a:r>
              <a:rPr lang="en-US" sz="2800" dirty="0">
                <a:latin typeface="Avenir Book" panose="02000503020000020003" pitchFamily="2" charset="0"/>
                <a:ea typeface="SF Pro Display" pitchFamily="2" charset="0"/>
                <a:cs typeface="CMU Serif Roman" panose="02000603000000000000" pitchFamily="2" charset="0"/>
              </a:rPr>
              <a:t>Implementing the task online</a:t>
            </a:r>
          </a:p>
        </p:txBody>
      </p:sp>
      <p:pic>
        <p:nvPicPr>
          <p:cNvPr id="8" name="Picture 7" descr="A diagram of a software development&#10;&#10;Description automatically generated">
            <a:extLst>
              <a:ext uri="{FF2B5EF4-FFF2-40B4-BE49-F238E27FC236}">
                <a16:creationId xmlns:a16="http://schemas.microsoft.com/office/drawing/2014/main" id="{8986F004-F14E-7BC5-7C4B-26DFCF38F8C7}"/>
              </a:ext>
            </a:extLst>
          </p:cNvPr>
          <p:cNvPicPr>
            <a:picLocks noChangeAspect="1"/>
          </p:cNvPicPr>
          <p:nvPr/>
        </p:nvPicPr>
        <p:blipFill>
          <a:blip r:embed="rId3"/>
          <a:stretch>
            <a:fillRect/>
          </a:stretch>
        </p:blipFill>
        <p:spPr>
          <a:xfrm>
            <a:off x="792263" y="3528289"/>
            <a:ext cx="4083100" cy="2938934"/>
          </a:xfrm>
          <a:prstGeom prst="rect">
            <a:avLst/>
          </a:prstGeom>
        </p:spPr>
      </p:pic>
      <p:pic>
        <p:nvPicPr>
          <p:cNvPr id="3" name="Picture 2" descr="A drawing of a lion&#10;&#10;Description automatically generated">
            <a:extLst>
              <a:ext uri="{FF2B5EF4-FFF2-40B4-BE49-F238E27FC236}">
                <a16:creationId xmlns:a16="http://schemas.microsoft.com/office/drawing/2014/main" id="{90952680-30A8-33FF-9D09-6EBE5BEF36E5}"/>
              </a:ext>
            </a:extLst>
          </p:cNvPr>
          <p:cNvPicPr>
            <a:picLocks noChangeAspect="1"/>
          </p:cNvPicPr>
          <p:nvPr/>
        </p:nvPicPr>
        <p:blipFill>
          <a:blip r:embed="rId4"/>
          <a:stretch>
            <a:fillRect/>
          </a:stretch>
        </p:blipFill>
        <p:spPr>
          <a:xfrm>
            <a:off x="280139" y="2455285"/>
            <a:ext cx="1223391" cy="1417196"/>
          </a:xfrm>
          <a:prstGeom prst="rect">
            <a:avLst/>
          </a:prstGeom>
        </p:spPr>
      </p:pic>
      <p:sp>
        <p:nvSpPr>
          <p:cNvPr id="10" name="TextBox 9">
            <a:extLst>
              <a:ext uri="{FF2B5EF4-FFF2-40B4-BE49-F238E27FC236}">
                <a16:creationId xmlns:a16="http://schemas.microsoft.com/office/drawing/2014/main" id="{1C4407C9-B309-854B-E2CD-DFCCCD8E56F2}"/>
              </a:ext>
            </a:extLst>
          </p:cNvPr>
          <p:cNvSpPr txBox="1"/>
          <p:nvPr/>
        </p:nvSpPr>
        <p:spPr>
          <a:xfrm>
            <a:off x="1503530" y="2820403"/>
            <a:ext cx="4699571" cy="707886"/>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Live Interactive </a:t>
            </a:r>
            <a:r>
              <a:rPr lang="en-US" sz="2000" dirty="0" err="1">
                <a:latin typeface="Avenir Book" panose="02000503020000020003" pitchFamily="2" charset="0"/>
                <a:ea typeface="SF Pro Display" pitchFamily="2" charset="0"/>
                <a:cs typeface="CMU Serif Roman" panose="02000603000000000000" pitchFamily="2" charset="0"/>
              </a:rPr>
              <a:t>ONline</a:t>
            </a:r>
            <a:r>
              <a:rPr lang="en-US" sz="2000" dirty="0">
                <a:latin typeface="Avenir Book" panose="02000503020000020003" pitchFamily="2" charset="0"/>
                <a:ea typeface="SF Pro Display" pitchFamily="2" charset="0"/>
                <a:cs typeface="CMU Serif Roman" panose="02000603000000000000" pitchFamily="2" charset="0"/>
              </a:rPr>
              <a:t> Experimental Server Software (LIONESS)</a:t>
            </a:r>
          </a:p>
        </p:txBody>
      </p:sp>
      <p:sp>
        <p:nvSpPr>
          <p:cNvPr id="17" name="TextBox 16">
            <a:extLst>
              <a:ext uri="{FF2B5EF4-FFF2-40B4-BE49-F238E27FC236}">
                <a16:creationId xmlns:a16="http://schemas.microsoft.com/office/drawing/2014/main" id="{F408DEC0-F412-4D33-E6C8-35636472BA7C}"/>
              </a:ext>
            </a:extLst>
          </p:cNvPr>
          <p:cNvSpPr txBox="1"/>
          <p:nvPr/>
        </p:nvSpPr>
        <p:spPr>
          <a:xfrm>
            <a:off x="46653" y="5779563"/>
            <a:ext cx="3156692" cy="307777"/>
          </a:xfrm>
          <a:prstGeom prst="rect">
            <a:avLst/>
          </a:prstGeom>
          <a:noFill/>
        </p:spPr>
        <p:txBody>
          <a:bodyPr wrap="square" rtlCol="0">
            <a:spAutoFit/>
          </a:bodyPr>
          <a:lstStyle/>
          <a:p>
            <a:pPr algn="ctr"/>
            <a:r>
              <a:rPr lang="en-US" sz="1400" dirty="0">
                <a:latin typeface="Avenir Book" panose="02000503020000020003" pitchFamily="2" charset="0"/>
                <a:ea typeface="SF Pro Display" pitchFamily="2" charset="0"/>
                <a:cs typeface="CMU Serif Roman" panose="02000603000000000000" pitchFamily="2" charset="0"/>
              </a:rPr>
              <a:t>Giamattei et al., 2022</a:t>
            </a:r>
            <a:endParaRPr lang="en-US" sz="1400" i="1" dirty="0">
              <a:latin typeface="Avenir Book" panose="02000503020000020003" pitchFamily="2" charset="0"/>
              <a:ea typeface="SF Pro Display" pitchFamily="2" charset="0"/>
              <a:cs typeface="CMU Serif Roman" panose="02000603000000000000" pitchFamily="2" charset="0"/>
            </a:endParaRPr>
          </a:p>
        </p:txBody>
      </p:sp>
      <p:pic>
        <p:nvPicPr>
          <p:cNvPr id="21" name="Picture 20" descr="A group of women with different faces&#10;&#10;Description automatically generated">
            <a:extLst>
              <a:ext uri="{FF2B5EF4-FFF2-40B4-BE49-F238E27FC236}">
                <a16:creationId xmlns:a16="http://schemas.microsoft.com/office/drawing/2014/main" id="{0AD5C70C-71BC-851A-277A-5CF8C6CC19C7}"/>
              </a:ext>
            </a:extLst>
          </p:cNvPr>
          <p:cNvPicPr>
            <a:picLocks noChangeAspect="1"/>
          </p:cNvPicPr>
          <p:nvPr/>
        </p:nvPicPr>
        <p:blipFill>
          <a:blip r:embed="rId5"/>
          <a:stretch>
            <a:fillRect/>
          </a:stretch>
        </p:blipFill>
        <p:spPr>
          <a:xfrm>
            <a:off x="662646" y="924548"/>
            <a:ext cx="1536700" cy="1270000"/>
          </a:xfrm>
          <a:prstGeom prst="rect">
            <a:avLst/>
          </a:prstGeom>
        </p:spPr>
      </p:pic>
      <p:pic>
        <p:nvPicPr>
          <p:cNvPr id="24" name="Picture 23" descr="A machine with a blue stripe&#10;&#10;Description automatically generated with medium confidence">
            <a:extLst>
              <a:ext uri="{FF2B5EF4-FFF2-40B4-BE49-F238E27FC236}">
                <a16:creationId xmlns:a16="http://schemas.microsoft.com/office/drawing/2014/main" id="{8617D5D1-240D-7D66-E89A-7DF25793A2AA}"/>
              </a:ext>
            </a:extLst>
          </p:cNvPr>
          <p:cNvPicPr>
            <a:picLocks noChangeAspect="1"/>
          </p:cNvPicPr>
          <p:nvPr/>
        </p:nvPicPr>
        <p:blipFill>
          <a:blip r:embed="rId6"/>
          <a:stretch>
            <a:fillRect/>
          </a:stretch>
        </p:blipFill>
        <p:spPr>
          <a:xfrm>
            <a:off x="3946591" y="979705"/>
            <a:ext cx="1354138" cy="1205739"/>
          </a:xfrm>
          <a:prstGeom prst="rect">
            <a:avLst/>
          </a:prstGeom>
        </p:spPr>
      </p:pic>
      <p:sp>
        <p:nvSpPr>
          <p:cNvPr id="25" name="Right Arrow 24">
            <a:extLst>
              <a:ext uri="{FF2B5EF4-FFF2-40B4-BE49-F238E27FC236}">
                <a16:creationId xmlns:a16="http://schemas.microsoft.com/office/drawing/2014/main" id="{4D145ED7-C28F-67B1-03E3-CA57FFE1329D}"/>
              </a:ext>
            </a:extLst>
          </p:cNvPr>
          <p:cNvSpPr/>
          <p:nvPr/>
        </p:nvSpPr>
        <p:spPr>
          <a:xfrm>
            <a:off x="2528596" y="1559548"/>
            <a:ext cx="1147665" cy="2412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monitor with a light on the screen&#10;&#10;Description automatically generated">
            <a:extLst>
              <a:ext uri="{FF2B5EF4-FFF2-40B4-BE49-F238E27FC236}">
                <a16:creationId xmlns:a16="http://schemas.microsoft.com/office/drawing/2014/main" id="{116E59CC-9FC8-21ED-EDA8-91B09EBD8C21}"/>
              </a:ext>
            </a:extLst>
          </p:cNvPr>
          <p:cNvPicPr>
            <a:picLocks noChangeAspect="1"/>
          </p:cNvPicPr>
          <p:nvPr/>
        </p:nvPicPr>
        <p:blipFill>
          <a:blip r:embed="rId7"/>
          <a:stretch>
            <a:fillRect/>
          </a:stretch>
        </p:blipFill>
        <p:spPr>
          <a:xfrm>
            <a:off x="5600887" y="1046146"/>
            <a:ext cx="1078758" cy="1165930"/>
          </a:xfrm>
          <a:prstGeom prst="rect">
            <a:avLst/>
          </a:prstGeom>
        </p:spPr>
      </p:pic>
      <p:pic>
        <p:nvPicPr>
          <p:cNvPr id="28" name="Picture 27" descr="A computer monitor with a light on the screen&#10;&#10;Description automatically generated">
            <a:extLst>
              <a:ext uri="{FF2B5EF4-FFF2-40B4-BE49-F238E27FC236}">
                <a16:creationId xmlns:a16="http://schemas.microsoft.com/office/drawing/2014/main" id="{D2B7CBBE-A946-EE2D-A661-499CBBE6BE9A}"/>
              </a:ext>
            </a:extLst>
          </p:cNvPr>
          <p:cNvPicPr>
            <a:picLocks noChangeAspect="1"/>
          </p:cNvPicPr>
          <p:nvPr/>
        </p:nvPicPr>
        <p:blipFill>
          <a:blip r:embed="rId7"/>
          <a:stretch>
            <a:fillRect/>
          </a:stretch>
        </p:blipFill>
        <p:spPr>
          <a:xfrm>
            <a:off x="7045358" y="1087023"/>
            <a:ext cx="1078758" cy="1165930"/>
          </a:xfrm>
          <a:prstGeom prst="rect">
            <a:avLst/>
          </a:prstGeom>
        </p:spPr>
      </p:pic>
      <p:pic>
        <p:nvPicPr>
          <p:cNvPr id="29" name="Picture 28" descr="A computer monitor with a light on the screen&#10;&#10;Description automatically generated">
            <a:extLst>
              <a:ext uri="{FF2B5EF4-FFF2-40B4-BE49-F238E27FC236}">
                <a16:creationId xmlns:a16="http://schemas.microsoft.com/office/drawing/2014/main" id="{7839CB9D-4B94-2C88-F908-3E958BB8F16C}"/>
              </a:ext>
            </a:extLst>
          </p:cNvPr>
          <p:cNvPicPr>
            <a:picLocks noChangeAspect="1"/>
          </p:cNvPicPr>
          <p:nvPr/>
        </p:nvPicPr>
        <p:blipFill>
          <a:blip r:embed="rId7"/>
          <a:stretch>
            <a:fillRect/>
          </a:stretch>
        </p:blipFill>
        <p:spPr>
          <a:xfrm>
            <a:off x="8489829" y="1125310"/>
            <a:ext cx="1078758" cy="1165930"/>
          </a:xfrm>
          <a:prstGeom prst="rect">
            <a:avLst/>
          </a:prstGeom>
        </p:spPr>
      </p:pic>
      <p:pic>
        <p:nvPicPr>
          <p:cNvPr id="30" name="Picture 29" descr="A computer monitor with a light on the screen&#10;&#10;Description automatically generated">
            <a:extLst>
              <a:ext uri="{FF2B5EF4-FFF2-40B4-BE49-F238E27FC236}">
                <a16:creationId xmlns:a16="http://schemas.microsoft.com/office/drawing/2014/main" id="{677E706E-BDDA-08E5-7BF2-7BD30414D5E1}"/>
              </a:ext>
            </a:extLst>
          </p:cNvPr>
          <p:cNvPicPr>
            <a:picLocks noChangeAspect="1"/>
          </p:cNvPicPr>
          <p:nvPr/>
        </p:nvPicPr>
        <p:blipFill>
          <a:blip r:embed="rId7"/>
          <a:stretch>
            <a:fillRect/>
          </a:stretch>
        </p:blipFill>
        <p:spPr>
          <a:xfrm>
            <a:off x="9934300" y="1125310"/>
            <a:ext cx="1078758" cy="1165930"/>
          </a:xfrm>
          <a:prstGeom prst="rect">
            <a:avLst/>
          </a:prstGeom>
        </p:spPr>
      </p:pic>
      <p:pic>
        <p:nvPicPr>
          <p:cNvPr id="6" name="Picture 5">
            <a:extLst>
              <a:ext uri="{FF2B5EF4-FFF2-40B4-BE49-F238E27FC236}">
                <a16:creationId xmlns:a16="http://schemas.microsoft.com/office/drawing/2014/main" id="{F3FCFBAE-B6DF-24A3-90B6-EE58A57DEC5E}"/>
              </a:ext>
            </a:extLst>
          </p:cNvPr>
          <p:cNvPicPr>
            <a:picLocks noChangeAspect="1"/>
          </p:cNvPicPr>
          <p:nvPr/>
        </p:nvPicPr>
        <p:blipFill>
          <a:blip r:embed="rId8"/>
          <a:stretch>
            <a:fillRect/>
          </a:stretch>
        </p:blipFill>
        <p:spPr>
          <a:xfrm>
            <a:off x="6486080" y="3954741"/>
            <a:ext cx="5086256" cy="2587461"/>
          </a:xfrm>
          <a:prstGeom prst="rect">
            <a:avLst/>
          </a:prstGeom>
        </p:spPr>
      </p:pic>
      <p:pic>
        <p:nvPicPr>
          <p:cNvPr id="7" name="Picture 6">
            <a:extLst>
              <a:ext uri="{FF2B5EF4-FFF2-40B4-BE49-F238E27FC236}">
                <a16:creationId xmlns:a16="http://schemas.microsoft.com/office/drawing/2014/main" id="{0A8BF328-E4A1-D688-938E-619246F761CA}"/>
              </a:ext>
            </a:extLst>
          </p:cNvPr>
          <p:cNvPicPr>
            <a:picLocks noChangeAspect="1"/>
          </p:cNvPicPr>
          <p:nvPr/>
        </p:nvPicPr>
        <p:blipFill>
          <a:blip r:embed="rId9"/>
          <a:stretch>
            <a:fillRect/>
          </a:stretch>
        </p:blipFill>
        <p:spPr>
          <a:xfrm>
            <a:off x="7584737" y="2604021"/>
            <a:ext cx="2056873" cy="1166452"/>
          </a:xfrm>
          <a:prstGeom prst="rect">
            <a:avLst/>
          </a:prstGeom>
        </p:spPr>
      </p:pic>
      <p:pic>
        <p:nvPicPr>
          <p:cNvPr id="9" name="Picture 8">
            <a:extLst>
              <a:ext uri="{FF2B5EF4-FFF2-40B4-BE49-F238E27FC236}">
                <a16:creationId xmlns:a16="http://schemas.microsoft.com/office/drawing/2014/main" id="{8225BE65-E34F-F4CB-91D5-95CB7F6CDCB9}"/>
              </a:ext>
            </a:extLst>
          </p:cNvPr>
          <p:cNvPicPr>
            <a:picLocks noChangeAspect="1"/>
          </p:cNvPicPr>
          <p:nvPr/>
        </p:nvPicPr>
        <p:blipFill>
          <a:blip r:embed="rId10"/>
          <a:stretch>
            <a:fillRect/>
          </a:stretch>
        </p:blipFill>
        <p:spPr>
          <a:xfrm>
            <a:off x="9495672" y="2706338"/>
            <a:ext cx="1064135" cy="1064135"/>
          </a:xfrm>
          <a:prstGeom prst="rect">
            <a:avLst/>
          </a:prstGeom>
        </p:spPr>
      </p:pic>
    </p:spTree>
    <p:extLst>
      <p:ext uri="{BB962C8B-B14F-4D97-AF65-F5344CB8AC3E}">
        <p14:creationId xmlns:p14="http://schemas.microsoft.com/office/powerpoint/2010/main" val="371948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7A622F-5DFD-8E73-DBA2-1A1CBF8D1579}"/>
              </a:ext>
            </a:extLst>
          </p:cNvPr>
          <p:cNvSpPr txBox="1"/>
          <p:nvPr/>
        </p:nvSpPr>
        <p:spPr>
          <a:xfrm>
            <a:off x="1353849" y="258546"/>
            <a:ext cx="9484302" cy="646331"/>
          </a:xfrm>
          <a:prstGeom prst="rect">
            <a:avLst/>
          </a:prstGeom>
          <a:noFill/>
        </p:spPr>
        <p:txBody>
          <a:bodyPr wrap="square" rtlCol="0">
            <a:spAutoFit/>
          </a:bodyPr>
          <a:lstStyle/>
          <a:p>
            <a:pPr algn="ctr"/>
            <a:r>
              <a:rPr lang="en-US" sz="3600" dirty="0">
                <a:latin typeface="Avenir Book" panose="02000503020000020003" pitchFamily="2" charset="0"/>
                <a:ea typeface="SF Pro Display" pitchFamily="2" charset="0"/>
                <a:cs typeface="CMU Serif Roman" panose="02000603000000000000" pitchFamily="2" charset="0"/>
              </a:rPr>
              <a:t>A (very) brief history of psychiatry</a:t>
            </a:r>
          </a:p>
        </p:txBody>
      </p:sp>
      <p:pic>
        <p:nvPicPr>
          <p:cNvPr id="6" name="Picture 2">
            <a:extLst>
              <a:ext uri="{FF2B5EF4-FFF2-40B4-BE49-F238E27FC236}">
                <a16:creationId xmlns:a16="http://schemas.microsoft.com/office/drawing/2014/main" id="{98F975B7-9B0D-DB9B-C09F-353E07E68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900" y="1244495"/>
            <a:ext cx="3553146" cy="18378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D77F7FA-8C56-FD18-56E2-9F451C75D944}"/>
              </a:ext>
            </a:extLst>
          </p:cNvPr>
          <p:cNvPicPr>
            <a:picLocks noChangeAspect="1"/>
          </p:cNvPicPr>
          <p:nvPr/>
        </p:nvPicPr>
        <p:blipFill>
          <a:blip r:embed="rId4"/>
          <a:stretch>
            <a:fillRect/>
          </a:stretch>
        </p:blipFill>
        <p:spPr>
          <a:xfrm>
            <a:off x="1670939" y="3595190"/>
            <a:ext cx="1727758" cy="2041896"/>
          </a:xfrm>
          <a:prstGeom prst="rect">
            <a:avLst/>
          </a:prstGeom>
        </p:spPr>
      </p:pic>
      <p:sp>
        <p:nvSpPr>
          <p:cNvPr id="10" name="TextBox 9">
            <a:extLst>
              <a:ext uri="{FF2B5EF4-FFF2-40B4-BE49-F238E27FC236}">
                <a16:creationId xmlns:a16="http://schemas.microsoft.com/office/drawing/2014/main" id="{A8981947-6839-82E8-13CE-6A9050CFFB20}"/>
              </a:ext>
            </a:extLst>
          </p:cNvPr>
          <p:cNvSpPr txBox="1"/>
          <p:nvPr/>
        </p:nvSpPr>
        <p:spPr>
          <a:xfrm>
            <a:off x="1223508" y="5891568"/>
            <a:ext cx="2622619" cy="707886"/>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Alcmaeon of Croton </a:t>
            </a:r>
          </a:p>
          <a:p>
            <a:pPr algn="ctr"/>
            <a:r>
              <a:rPr lang="en-US" sz="2000" dirty="0">
                <a:latin typeface="Avenir Book" panose="02000503020000020003" pitchFamily="2" charset="0"/>
                <a:ea typeface="SF Pro Display" pitchFamily="2" charset="0"/>
                <a:cs typeface="CMU Serif Roman" panose="02000603000000000000" pitchFamily="2" charset="0"/>
              </a:rPr>
              <a:t>(6</a:t>
            </a:r>
            <a:r>
              <a:rPr lang="en-US" sz="2000" baseline="30000" dirty="0">
                <a:latin typeface="Avenir Book" panose="02000503020000020003" pitchFamily="2" charset="0"/>
                <a:ea typeface="SF Pro Display" pitchFamily="2" charset="0"/>
                <a:cs typeface="CMU Serif Roman" panose="02000603000000000000" pitchFamily="2" charset="0"/>
              </a:rPr>
              <a:t>th</a:t>
            </a:r>
            <a:r>
              <a:rPr lang="en-US" sz="2000" dirty="0">
                <a:latin typeface="Avenir Book" panose="02000503020000020003" pitchFamily="2" charset="0"/>
                <a:ea typeface="SF Pro Display" pitchFamily="2" charset="0"/>
                <a:cs typeface="CMU Serif Roman" panose="02000603000000000000" pitchFamily="2" charset="0"/>
              </a:rPr>
              <a:t> Century B.C.)</a:t>
            </a:r>
          </a:p>
        </p:txBody>
      </p:sp>
      <p:pic>
        <p:nvPicPr>
          <p:cNvPr id="12" name="Picture 11">
            <a:extLst>
              <a:ext uri="{FF2B5EF4-FFF2-40B4-BE49-F238E27FC236}">
                <a16:creationId xmlns:a16="http://schemas.microsoft.com/office/drawing/2014/main" id="{552134E3-0701-D1CF-8D36-9B12A85A5C8C}"/>
              </a:ext>
            </a:extLst>
          </p:cNvPr>
          <p:cNvPicPr>
            <a:picLocks noChangeAspect="1"/>
          </p:cNvPicPr>
          <p:nvPr/>
        </p:nvPicPr>
        <p:blipFill>
          <a:blip r:embed="rId5"/>
          <a:stretch>
            <a:fillRect/>
          </a:stretch>
        </p:blipFill>
        <p:spPr>
          <a:xfrm>
            <a:off x="6171119" y="1211426"/>
            <a:ext cx="1729406" cy="2012400"/>
          </a:xfrm>
          <a:prstGeom prst="rect">
            <a:avLst/>
          </a:prstGeom>
        </p:spPr>
      </p:pic>
      <p:sp>
        <p:nvSpPr>
          <p:cNvPr id="14" name="TextBox 13">
            <a:extLst>
              <a:ext uri="{FF2B5EF4-FFF2-40B4-BE49-F238E27FC236}">
                <a16:creationId xmlns:a16="http://schemas.microsoft.com/office/drawing/2014/main" id="{6ADA1909-234F-D6C6-4A14-4DE8D3E23DB2}"/>
              </a:ext>
            </a:extLst>
          </p:cNvPr>
          <p:cNvSpPr txBox="1"/>
          <p:nvPr/>
        </p:nvSpPr>
        <p:spPr>
          <a:xfrm>
            <a:off x="6096000" y="3280232"/>
            <a:ext cx="1997807" cy="707886"/>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Benjamin Rush</a:t>
            </a:r>
          </a:p>
          <a:p>
            <a:pPr algn="ctr"/>
            <a:r>
              <a:rPr lang="en-US" sz="2000" dirty="0">
                <a:latin typeface="Avenir Book" panose="02000503020000020003" pitchFamily="2" charset="0"/>
                <a:ea typeface="SF Pro Display" pitchFamily="2" charset="0"/>
                <a:cs typeface="CMU Serif Roman" panose="02000603000000000000" pitchFamily="2" charset="0"/>
              </a:rPr>
              <a:t>(1745-1813)</a:t>
            </a:r>
          </a:p>
        </p:txBody>
      </p:sp>
      <p:pic>
        <p:nvPicPr>
          <p:cNvPr id="21" name="Picture 20">
            <a:extLst>
              <a:ext uri="{FF2B5EF4-FFF2-40B4-BE49-F238E27FC236}">
                <a16:creationId xmlns:a16="http://schemas.microsoft.com/office/drawing/2014/main" id="{024372EF-C5A5-33C0-BFD4-FEE3B8B49AC3}"/>
              </a:ext>
            </a:extLst>
          </p:cNvPr>
          <p:cNvPicPr>
            <a:picLocks noChangeAspect="1"/>
          </p:cNvPicPr>
          <p:nvPr/>
        </p:nvPicPr>
        <p:blipFill>
          <a:blip r:embed="rId6"/>
          <a:stretch>
            <a:fillRect/>
          </a:stretch>
        </p:blipFill>
        <p:spPr>
          <a:xfrm>
            <a:off x="9058373" y="1235944"/>
            <a:ext cx="2010482" cy="2010482"/>
          </a:xfrm>
          <a:prstGeom prst="rect">
            <a:avLst/>
          </a:prstGeom>
        </p:spPr>
      </p:pic>
      <p:sp>
        <p:nvSpPr>
          <p:cNvPr id="23" name="TextBox 22">
            <a:extLst>
              <a:ext uri="{FF2B5EF4-FFF2-40B4-BE49-F238E27FC236}">
                <a16:creationId xmlns:a16="http://schemas.microsoft.com/office/drawing/2014/main" id="{7F30BABC-7663-5F55-6282-7E098D27F431}"/>
              </a:ext>
            </a:extLst>
          </p:cNvPr>
          <p:cNvSpPr txBox="1"/>
          <p:nvPr/>
        </p:nvSpPr>
        <p:spPr>
          <a:xfrm>
            <a:off x="8737210" y="3289363"/>
            <a:ext cx="2652808" cy="707886"/>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Wilhelm Griesinger</a:t>
            </a:r>
          </a:p>
          <a:p>
            <a:pPr algn="ctr"/>
            <a:r>
              <a:rPr lang="en-US" sz="2000" dirty="0">
                <a:latin typeface="Avenir Book" panose="02000503020000020003" pitchFamily="2" charset="0"/>
                <a:ea typeface="SF Pro Display" pitchFamily="2" charset="0"/>
                <a:cs typeface="CMU Serif Roman" panose="02000603000000000000" pitchFamily="2" charset="0"/>
              </a:rPr>
              <a:t>(1817-1868)</a:t>
            </a:r>
          </a:p>
        </p:txBody>
      </p:sp>
      <p:pic>
        <p:nvPicPr>
          <p:cNvPr id="24" name="Picture 23">
            <a:extLst>
              <a:ext uri="{FF2B5EF4-FFF2-40B4-BE49-F238E27FC236}">
                <a16:creationId xmlns:a16="http://schemas.microsoft.com/office/drawing/2014/main" id="{ED6C3C31-F616-49F0-7BEB-95F1F1B52EAC}"/>
              </a:ext>
            </a:extLst>
          </p:cNvPr>
          <p:cNvPicPr>
            <a:picLocks noChangeAspect="1"/>
          </p:cNvPicPr>
          <p:nvPr/>
        </p:nvPicPr>
        <p:blipFill>
          <a:blip r:embed="rId7"/>
          <a:stretch>
            <a:fillRect/>
          </a:stretch>
        </p:blipFill>
        <p:spPr>
          <a:xfrm>
            <a:off x="5859705" y="4412124"/>
            <a:ext cx="1311356" cy="1951349"/>
          </a:xfrm>
          <a:prstGeom prst="rect">
            <a:avLst/>
          </a:prstGeom>
        </p:spPr>
      </p:pic>
      <p:sp>
        <p:nvSpPr>
          <p:cNvPr id="28" name="Rectangle 27">
            <a:extLst>
              <a:ext uri="{FF2B5EF4-FFF2-40B4-BE49-F238E27FC236}">
                <a16:creationId xmlns:a16="http://schemas.microsoft.com/office/drawing/2014/main" id="{D1EA9FAF-F9C9-AE5E-BE89-6109DD4C9EE8}"/>
              </a:ext>
            </a:extLst>
          </p:cNvPr>
          <p:cNvSpPr/>
          <p:nvPr/>
        </p:nvSpPr>
        <p:spPr>
          <a:xfrm>
            <a:off x="7468131" y="6317029"/>
            <a:ext cx="2809187" cy="4437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diagram of a mental disorder&#10;&#10;Description automatically generated with medium confidence">
            <a:extLst>
              <a:ext uri="{FF2B5EF4-FFF2-40B4-BE49-F238E27FC236}">
                <a16:creationId xmlns:a16="http://schemas.microsoft.com/office/drawing/2014/main" id="{1CEEEE12-5991-AF74-D85D-234CDA6C7F2D}"/>
              </a:ext>
            </a:extLst>
          </p:cNvPr>
          <p:cNvPicPr>
            <a:picLocks noChangeAspect="1"/>
          </p:cNvPicPr>
          <p:nvPr/>
        </p:nvPicPr>
        <p:blipFill>
          <a:blip r:embed="rId8"/>
          <a:stretch>
            <a:fillRect/>
          </a:stretch>
        </p:blipFill>
        <p:spPr>
          <a:xfrm>
            <a:off x="7469254" y="4190868"/>
            <a:ext cx="3874674" cy="2348036"/>
          </a:xfrm>
          <a:prstGeom prst="rect">
            <a:avLst/>
          </a:prstGeom>
        </p:spPr>
      </p:pic>
      <p:sp>
        <p:nvSpPr>
          <p:cNvPr id="20" name="TextBox 19">
            <a:extLst>
              <a:ext uri="{FF2B5EF4-FFF2-40B4-BE49-F238E27FC236}">
                <a16:creationId xmlns:a16="http://schemas.microsoft.com/office/drawing/2014/main" id="{672DC219-FA29-D92E-56B8-85F6CF1F0BC1}"/>
              </a:ext>
            </a:extLst>
          </p:cNvPr>
          <p:cNvSpPr txBox="1"/>
          <p:nvPr/>
        </p:nvSpPr>
        <p:spPr>
          <a:xfrm>
            <a:off x="7094903" y="5891568"/>
            <a:ext cx="1997807" cy="707886"/>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Emil Kraepelin</a:t>
            </a:r>
          </a:p>
          <a:p>
            <a:pPr algn="ctr"/>
            <a:r>
              <a:rPr lang="en-US" sz="2000" dirty="0">
                <a:latin typeface="Avenir Book" panose="02000503020000020003" pitchFamily="2" charset="0"/>
                <a:ea typeface="SF Pro Display" pitchFamily="2" charset="0"/>
                <a:cs typeface="CMU Serif Roman" panose="02000603000000000000" pitchFamily="2" charset="0"/>
              </a:rPr>
              <a:t>(1856-1926)</a:t>
            </a:r>
          </a:p>
        </p:txBody>
      </p:sp>
    </p:spTree>
    <p:extLst>
      <p:ext uri="{BB962C8B-B14F-4D97-AF65-F5344CB8AC3E}">
        <p14:creationId xmlns:p14="http://schemas.microsoft.com/office/powerpoint/2010/main" val="405701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23"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7A622F-5DFD-8E73-DBA2-1A1CBF8D1579}"/>
              </a:ext>
            </a:extLst>
          </p:cNvPr>
          <p:cNvSpPr txBox="1"/>
          <p:nvPr/>
        </p:nvSpPr>
        <p:spPr>
          <a:xfrm>
            <a:off x="2036190" y="338387"/>
            <a:ext cx="7645138" cy="646331"/>
          </a:xfrm>
          <a:prstGeom prst="rect">
            <a:avLst/>
          </a:prstGeom>
          <a:noFill/>
        </p:spPr>
        <p:txBody>
          <a:bodyPr wrap="square" rtlCol="0">
            <a:spAutoFit/>
          </a:bodyPr>
          <a:lstStyle/>
          <a:p>
            <a:pPr algn="ctr"/>
            <a:r>
              <a:rPr lang="en-US" sz="3600" dirty="0">
                <a:latin typeface="Avenir Book" panose="02000503020000020003" pitchFamily="2" charset="0"/>
                <a:ea typeface="SF Pro Display" pitchFamily="2" charset="0"/>
                <a:cs typeface="CMU Serif Roman" panose="02000603000000000000" pitchFamily="2" charset="0"/>
              </a:rPr>
              <a:t>Diagnostic criteria and classification</a:t>
            </a:r>
          </a:p>
        </p:txBody>
      </p:sp>
      <p:sp>
        <p:nvSpPr>
          <p:cNvPr id="10" name="TextBox 9">
            <a:extLst>
              <a:ext uri="{FF2B5EF4-FFF2-40B4-BE49-F238E27FC236}">
                <a16:creationId xmlns:a16="http://schemas.microsoft.com/office/drawing/2014/main" id="{A8981947-6839-82E8-13CE-6A9050CFFB20}"/>
              </a:ext>
            </a:extLst>
          </p:cNvPr>
          <p:cNvSpPr txBox="1"/>
          <p:nvPr/>
        </p:nvSpPr>
        <p:spPr>
          <a:xfrm>
            <a:off x="3251477" y="6119503"/>
            <a:ext cx="1969528" cy="400110"/>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Robert Spitzer</a:t>
            </a:r>
          </a:p>
        </p:txBody>
      </p:sp>
      <p:sp>
        <p:nvSpPr>
          <p:cNvPr id="14" name="TextBox 13">
            <a:extLst>
              <a:ext uri="{FF2B5EF4-FFF2-40B4-BE49-F238E27FC236}">
                <a16:creationId xmlns:a16="http://schemas.microsoft.com/office/drawing/2014/main" id="{6ADA1909-234F-D6C6-4A14-4DE8D3E23DB2}"/>
              </a:ext>
            </a:extLst>
          </p:cNvPr>
          <p:cNvSpPr txBox="1"/>
          <p:nvPr/>
        </p:nvSpPr>
        <p:spPr>
          <a:xfrm>
            <a:off x="3539244" y="3212554"/>
            <a:ext cx="1315560" cy="707886"/>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DSM-III</a:t>
            </a:r>
          </a:p>
          <a:p>
            <a:pPr algn="ctr"/>
            <a:r>
              <a:rPr lang="en-US" sz="2000" dirty="0">
                <a:latin typeface="Avenir Book" panose="02000503020000020003" pitchFamily="2" charset="0"/>
                <a:ea typeface="SF Pro Display" pitchFamily="2" charset="0"/>
                <a:cs typeface="CMU Serif Roman" panose="02000603000000000000" pitchFamily="2" charset="0"/>
              </a:rPr>
              <a:t>(1980)</a:t>
            </a:r>
          </a:p>
        </p:txBody>
      </p:sp>
      <p:sp>
        <p:nvSpPr>
          <p:cNvPr id="20" name="TextBox 19">
            <a:extLst>
              <a:ext uri="{FF2B5EF4-FFF2-40B4-BE49-F238E27FC236}">
                <a16:creationId xmlns:a16="http://schemas.microsoft.com/office/drawing/2014/main" id="{672DC219-FA29-D92E-56B8-85F6CF1F0BC1}"/>
              </a:ext>
            </a:extLst>
          </p:cNvPr>
          <p:cNvSpPr txBox="1"/>
          <p:nvPr/>
        </p:nvSpPr>
        <p:spPr>
          <a:xfrm>
            <a:off x="6336456" y="3948287"/>
            <a:ext cx="5020917" cy="400110"/>
          </a:xfrm>
          <a:prstGeom prst="rect">
            <a:avLst/>
          </a:prstGeom>
          <a:noFill/>
        </p:spPr>
        <p:txBody>
          <a:bodyPr wrap="square" rtlCol="0">
            <a:spAutoFit/>
          </a:bodyPr>
          <a:lstStyle/>
          <a:p>
            <a:pPr algn="ctr"/>
            <a:r>
              <a:rPr lang="en-US" sz="2000" b="1" dirty="0">
                <a:latin typeface="Avenir Book" panose="02000503020000020003" pitchFamily="2" charset="0"/>
                <a:ea typeface="SF Pro Display" pitchFamily="2" charset="0"/>
                <a:cs typeface="CMU Serif Roman" panose="02000603000000000000" pitchFamily="2" charset="0"/>
              </a:rPr>
              <a:t>Essentialist view of psychiatric disorders</a:t>
            </a:r>
          </a:p>
        </p:txBody>
      </p:sp>
      <p:pic>
        <p:nvPicPr>
          <p:cNvPr id="2" name="Picture 1">
            <a:extLst>
              <a:ext uri="{FF2B5EF4-FFF2-40B4-BE49-F238E27FC236}">
                <a16:creationId xmlns:a16="http://schemas.microsoft.com/office/drawing/2014/main" id="{D6B5A8E2-1160-D68B-9974-7790E14CF4B1}"/>
              </a:ext>
            </a:extLst>
          </p:cNvPr>
          <p:cNvPicPr>
            <a:picLocks noChangeAspect="1"/>
          </p:cNvPicPr>
          <p:nvPr/>
        </p:nvPicPr>
        <p:blipFill>
          <a:blip r:embed="rId3"/>
          <a:stretch>
            <a:fillRect/>
          </a:stretch>
        </p:blipFill>
        <p:spPr>
          <a:xfrm>
            <a:off x="3617678" y="4265647"/>
            <a:ext cx="1237126" cy="1828627"/>
          </a:xfrm>
          <a:prstGeom prst="rect">
            <a:avLst/>
          </a:prstGeom>
        </p:spPr>
      </p:pic>
      <p:pic>
        <p:nvPicPr>
          <p:cNvPr id="3" name="Picture 2">
            <a:extLst>
              <a:ext uri="{FF2B5EF4-FFF2-40B4-BE49-F238E27FC236}">
                <a16:creationId xmlns:a16="http://schemas.microsoft.com/office/drawing/2014/main" id="{3102E00C-281F-50BD-7A0C-FFEDD6153B4E}"/>
              </a:ext>
            </a:extLst>
          </p:cNvPr>
          <p:cNvPicPr>
            <a:picLocks noChangeAspect="1"/>
          </p:cNvPicPr>
          <p:nvPr/>
        </p:nvPicPr>
        <p:blipFill>
          <a:blip r:embed="rId4"/>
          <a:stretch>
            <a:fillRect/>
          </a:stretch>
        </p:blipFill>
        <p:spPr>
          <a:xfrm>
            <a:off x="3539244" y="1310989"/>
            <a:ext cx="1315560" cy="1828628"/>
          </a:xfrm>
          <a:prstGeom prst="rect">
            <a:avLst/>
          </a:prstGeom>
        </p:spPr>
      </p:pic>
      <p:pic>
        <p:nvPicPr>
          <p:cNvPr id="7" name="Picture 6">
            <a:extLst>
              <a:ext uri="{FF2B5EF4-FFF2-40B4-BE49-F238E27FC236}">
                <a16:creationId xmlns:a16="http://schemas.microsoft.com/office/drawing/2014/main" id="{AB2BEB62-1C8C-A7A3-B50F-E3165205E21F}"/>
              </a:ext>
            </a:extLst>
          </p:cNvPr>
          <p:cNvPicPr>
            <a:picLocks noChangeAspect="1"/>
          </p:cNvPicPr>
          <p:nvPr/>
        </p:nvPicPr>
        <p:blipFill>
          <a:blip r:embed="rId5"/>
          <a:stretch>
            <a:fillRect/>
          </a:stretch>
        </p:blipFill>
        <p:spPr>
          <a:xfrm>
            <a:off x="759774" y="4265647"/>
            <a:ext cx="1489445" cy="1828626"/>
          </a:xfrm>
          <a:prstGeom prst="rect">
            <a:avLst/>
          </a:prstGeom>
        </p:spPr>
      </p:pic>
      <p:sp>
        <p:nvSpPr>
          <p:cNvPr id="11" name="TextBox 10">
            <a:extLst>
              <a:ext uri="{FF2B5EF4-FFF2-40B4-BE49-F238E27FC236}">
                <a16:creationId xmlns:a16="http://schemas.microsoft.com/office/drawing/2014/main" id="{027A57D8-B59E-AF97-ABE5-F5C595D83BE8}"/>
              </a:ext>
            </a:extLst>
          </p:cNvPr>
          <p:cNvSpPr txBox="1"/>
          <p:nvPr/>
        </p:nvSpPr>
        <p:spPr>
          <a:xfrm>
            <a:off x="519732" y="6126463"/>
            <a:ext cx="1969528" cy="400110"/>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Kurt Schneider</a:t>
            </a:r>
          </a:p>
        </p:txBody>
      </p:sp>
      <p:pic>
        <p:nvPicPr>
          <p:cNvPr id="13" name="Picture 12">
            <a:extLst>
              <a:ext uri="{FF2B5EF4-FFF2-40B4-BE49-F238E27FC236}">
                <a16:creationId xmlns:a16="http://schemas.microsoft.com/office/drawing/2014/main" id="{6D142CB9-CB0B-91D2-C104-06463AD7F265}"/>
              </a:ext>
            </a:extLst>
          </p:cNvPr>
          <p:cNvPicPr>
            <a:picLocks noChangeAspect="1"/>
          </p:cNvPicPr>
          <p:nvPr/>
        </p:nvPicPr>
        <p:blipFill>
          <a:blip r:embed="rId6"/>
          <a:stretch>
            <a:fillRect/>
          </a:stretch>
        </p:blipFill>
        <p:spPr>
          <a:xfrm>
            <a:off x="801419" y="1310817"/>
            <a:ext cx="1447800" cy="1828800"/>
          </a:xfrm>
          <a:prstGeom prst="rect">
            <a:avLst/>
          </a:prstGeom>
        </p:spPr>
      </p:pic>
      <p:sp>
        <p:nvSpPr>
          <p:cNvPr id="15" name="TextBox 14">
            <a:extLst>
              <a:ext uri="{FF2B5EF4-FFF2-40B4-BE49-F238E27FC236}">
                <a16:creationId xmlns:a16="http://schemas.microsoft.com/office/drawing/2014/main" id="{6C59E18E-151D-F90F-2D36-AB3CE2CE5C8F}"/>
              </a:ext>
            </a:extLst>
          </p:cNvPr>
          <p:cNvSpPr txBox="1"/>
          <p:nvPr/>
        </p:nvSpPr>
        <p:spPr>
          <a:xfrm>
            <a:off x="135583" y="3182287"/>
            <a:ext cx="2737825" cy="646331"/>
          </a:xfrm>
          <a:prstGeom prst="rect">
            <a:avLst/>
          </a:prstGeom>
          <a:noFill/>
        </p:spPr>
        <p:txBody>
          <a:bodyPr wrap="square" rtlCol="0">
            <a:spAutoFit/>
          </a:bodyPr>
          <a:lstStyle/>
          <a:p>
            <a:pPr algn="ctr"/>
            <a:r>
              <a:rPr lang="en-US" sz="1600" dirty="0">
                <a:latin typeface="Avenir Book" panose="02000503020000020003" pitchFamily="2" charset="0"/>
                <a:ea typeface="SF Pro Display" pitchFamily="2" charset="0"/>
                <a:cs typeface="CMU Serif Roman" panose="02000603000000000000" pitchFamily="2" charset="0"/>
              </a:rPr>
              <a:t>Klinische Psychopathologie</a:t>
            </a:r>
          </a:p>
          <a:p>
            <a:pPr algn="ctr"/>
            <a:r>
              <a:rPr lang="en-US" sz="2000" dirty="0">
                <a:latin typeface="Avenir Book" panose="02000503020000020003" pitchFamily="2" charset="0"/>
                <a:ea typeface="SF Pro Display" pitchFamily="2" charset="0"/>
                <a:cs typeface="CMU Serif Roman" panose="02000603000000000000" pitchFamily="2" charset="0"/>
              </a:rPr>
              <a:t>(1950)</a:t>
            </a:r>
          </a:p>
        </p:txBody>
      </p:sp>
      <p:pic>
        <p:nvPicPr>
          <p:cNvPr id="17" name="Picture 16" descr="A diagram of a number of arrows&#10;&#10;Description automatically generated">
            <a:extLst>
              <a:ext uri="{FF2B5EF4-FFF2-40B4-BE49-F238E27FC236}">
                <a16:creationId xmlns:a16="http://schemas.microsoft.com/office/drawing/2014/main" id="{D922822C-E8E1-AFEB-70C8-2C51EEABE51F}"/>
              </a:ext>
            </a:extLst>
          </p:cNvPr>
          <p:cNvPicPr>
            <a:picLocks noChangeAspect="1"/>
          </p:cNvPicPr>
          <p:nvPr/>
        </p:nvPicPr>
        <p:blipFill>
          <a:blip r:embed="rId7"/>
          <a:stretch>
            <a:fillRect/>
          </a:stretch>
        </p:blipFill>
        <p:spPr>
          <a:xfrm>
            <a:off x="7797184" y="4323149"/>
            <a:ext cx="2033043" cy="1829739"/>
          </a:xfrm>
          <a:prstGeom prst="rect">
            <a:avLst/>
          </a:prstGeom>
        </p:spPr>
      </p:pic>
      <p:sp>
        <p:nvSpPr>
          <p:cNvPr id="18" name="TextBox 17">
            <a:extLst>
              <a:ext uri="{FF2B5EF4-FFF2-40B4-BE49-F238E27FC236}">
                <a16:creationId xmlns:a16="http://schemas.microsoft.com/office/drawing/2014/main" id="{B2A924F2-9860-BE22-0B38-B65CFCDA6F35}"/>
              </a:ext>
            </a:extLst>
          </p:cNvPr>
          <p:cNvSpPr txBox="1"/>
          <p:nvPr/>
        </p:nvSpPr>
        <p:spPr>
          <a:xfrm>
            <a:off x="7732516" y="1286798"/>
            <a:ext cx="2253736" cy="400110"/>
          </a:xfrm>
          <a:prstGeom prst="rect">
            <a:avLst/>
          </a:prstGeom>
          <a:noFill/>
        </p:spPr>
        <p:txBody>
          <a:bodyPr wrap="square" rtlCol="0">
            <a:spAutoFit/>
          </a:bodyPr>
          <a:lstStyle/>
          <a:p>
            <a:pPr algn="ctr"/>
            <a:r>
              <a:rPr lang="en-US" sz="2000" b="1" dirty="0">
                <a:latin typeface="Avenir Book" panose="02000503020000020003" pitchFamily="2" charset="0"/>
                <a:ea typeface="SF Pro Display" pitchFamily="2" charset="0"/>
                <a:cs typeface="CMU Serif Roman" panose="02000603000000000000" pitchFamily="2" charset="0"/>
              </a:rPr>
              <a:t>A priori beliefs</a:t>
            </a:r>
          </a:p>
        </p:txBody>
      </p:sp>
      <p:sp>
        <p:nvSpPr>
          <p:cNvPr id="21" name="TextBox 20">
            <a:extLst>
              <a:ext uri="{FF2B5EF4-FFF2-40B4-BE49-F238E27FC236}">
                <a16:creationId xmlns:a16="http://schemas.microsoft.com/office/drawing/2014/main" id="{2574802A-C521-D599-3900-04745348131C}"/>
              </a:ext>
            </a:extLst>
          </p:cNvPr>
          <p:cNvSpPr txBox="1"/>
          <p:nvPr/>
        </p:nvSpPr>
        <p:spPr>
          <a:xfrm>
            <a:off x="6404012" y="6211836"/>
            <a:ext cx="5020917" cy="307777"/>
          </a:xfrm>
          <a:prstGeom prst="rect">
            <a:avLst/>
          </a:prstGeom>
          <a:noFill/>
        </p:spPr>
        <p:txBody>
          <a:bodyPr wrap="square" rtlCol="0">
            <a:spAutoFit/>
          </a:bodyPr>
          <a:lstStyle/>
          <a:p>
            <a:pPr algn="ctr"/>
            <a:r>
              <a:rPr lang="en-US" sz="1400" dirty="0">
                <a:latin typeface="Avenir Book" panose="02000503020000020003" pitchFamily="2" charset="0"/>
                <a:ea typeface="SF Pro Display" pitchFamily="2" charset="0"/>
                <a:cs typeface="CMU Serif Roman" panose="02000603000000000000" pitchFamily="2" charset="0"/>
              </a:rPr>
              <a:t>Kendler et al., 2010; Adriaens &amp; De Block, 2013  </a:t>
            </a:r>
          </a:p>
        </p:txBody>
      </p:sp>
      <p:pic>
        <p:nvPicPr>
          <p:cNvPr id="22" name="Picture 21">
            <a:extLst>
              <a:ext uri="{FF2B5EF4-FFF2-40B4-BE49-F238E27FC236}">
                <a16:creationId xmlns:a16="http://schemas.microsoft.com/office/drawing/2014/main" id="{CECAB1B8-E9E1-7C38-DCBF-2B20B0BB99EB}"/>
              </a:ext>
            </a:extLst>
          </p:cNvPr>
          <p:cNvPicPr>
            <a:picLocks noChangeAspect="1"/>
          </p:cNvPicPr>
          <p:nvPr/>
        </p:nvPicPr>
        <p:blipFill>
          <a:blip r:embed="rId8"/>
          <a:stretch>
            <a:fillRect/>
          </a:stretch>
        </p:blipFill>
        <p:spPr>
          <a:xfrm>
            <a:off x="7541819" y="1776719"/>
            <a:ext cx="2543771" cy="1434072"/>
          </a:xfrm>
          <a:prstGeom prst="rect">
            <a:avLst/>
          </a:prstGeom>
        </p:spPr>
      </p:pic>
      <p:sp>
        <p:nvSpPr>
          <p:cNvPr id="6" name="TextBox 5">
            <a:extLst>
              <a:ext uri="{FF2B5EF4-FFF2-40B4-BE49-F238E27FC236}">
                <a16:creationId xmlns:a16="http://schemas.microsoft.com/office/drawing/2014/main" id="{621E4F26-C127-DB15-D380-03EA1E331ADC}"/>
              </a:ext>
            </a:extLst>
          </p:cNvPr>
          <p:cNvSpPr txBox="1"/>
          <p:nvPr/>
        </p:nvSpPr>
        <p:spPr>
          <a:xfrm>
            <a:off x="8001958" y="3359311"/>
            <a:ext cx="1623492" cy="307777"/>
          </a:xfrm>
          <a:prstGeom prst="rect">
            <a:avLst/>
          </a:prstGeom>
          <a:noFill/>
        </p:spPr>
        <p:txBody>
          <a:bodyPr wrap="square" rtlCol="0">
            <a:spAutoFit/>
          </a:bodyPr>
          <a:lstStyle/>
          <a:p>
            <a:pPr algn="ctr"/>
            <a:r>
              <a:rPr lang="en-US" sz="1400" dirty="0">
                <a:latin typeface="Avenir Book" panose="02000503020000020003" pitchFamily="2" charset="0"/>
                <a:ea typeface="SF Pro Display" pitchFamily="2" charset="0"/>
                <a:cs typeface="CMU Serif Roman" panose="02000603000000000000" pitchFamily="2" charset="0"/>
              </a:rPr>
              <a:t>Kendler, 2009</a:t>
            </a:r>
          </a:p>
        </p:txBody>
      </p:sp>
    </p:spTree>
    <p:extLst>
      <p:ext uri="{BB962C8B-B14F-4D97-AF65-F5344CB8AC3E}">
        <p14:creationId xmlns:p14="http://schemas.microsoft.com/office/powerpoint/2010/main" val="306543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20" grpId="0"/>
      <p:bldP spid="11" grpId="0"/>
      <p:bldP spid="15" grpId="0"/>
      <p:bldP spid="18" grpId="0"/>
      <p:bldP spid="21"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693F12-853D-D66A-3E74-EDAF769DC8C1}"/>
              </a:ext>
            </a:extLst>
          </p:cNvPr>
          <p:cNvPicPr>
            <a:picLocks noChangeAspect="1"/>
          </p:cNvPicPr>
          <p:nvPr/>
        </p:nvPicPr>
        <p:blipFill>
          <a:blip r:embed="rId3"/>
          <a:stretch>
            <a:fillRect/>
          </a:stretch>
        </p:blipFill>
        <p:spPr>
          <a:xfrm>
            <a:off x="510208" y="0"/>
            <a:ext cx="7292009" cy="6708648"/>
          </a:xfrm>
          <a:prstGeom prst="rect">
            <a:avLst/>
          </a:prstGeom>
        </p:spPr>
      </p:pic>
      <p:sp>
        <p:nvSpPr>
          <p:cNvPr id="9" name="TextBox 8">
            <a:extLst>
              <a:ext uri="{FF2B5EF4-FFF2-40B4-BE49-F238E27FC236}">
                <a16:creationId xmlns:a16="http://schemas.microsoft.com/office/drawing/2014/main" id="{114607FD-DDFA-B53D-3986-5DD175976167}"/>
              </a:ext>
            </a:extLst>
          </p:cNvPr>
          <p:cNvSpPr txBox="1"/>
          <p:nvPr/>
        </p:nvSpPr>
        <p:spPr>
          <a:xfrm>
            <a:off x="8629975" y="2447226"/>
            <a:ext cx="2949112" cy="2246769"/>
          </a:xfrm>
          <a:prstGeom prst="rect">
            <a:avLst/>
          </a:prstGeom>
          <a:noFill/>
        </p:spPr>
        <p:txBody>
          <a:bodyPr wrap="square" rtlCol="0">
            <a:spAutoFit/>
          </a:bodyPr>
          <a:lstStyle/>
          <a:p>
            <a:pPr algn="ctr"/>
            <a:r>
              <a:rPr lang="en-US" sz="2000" b="1" dirty="0">
                <a:latin typeface="Avenir Book" panose="02000503020000020003" pitchFamily="2" charset="0"/>
                <a:ea typeface="SF Pro Display" pitchFamily="2" charset="0"/>
                <a:cs typeface="CMU Serif Roman" panose="02000603000000000000" pitchFamily="2" charset="0"/>
              </a:rPr>
              <a:t>628 distinct symptoms:</a:t>
            </a:r>
          </a:p>
          <a:p>
            <a:pPr algn="ctr"/>
            <a:endParaRPr lang="en-US" sz="2000" dirty="0">
              <a:latin typeface="Avenir Book" panose="02000503020000020003" pitchFamily="2" charset="0"/>
              <a:ea typeface="SF Pro Display" pitchFamily="2" charset="0"/>
              <a:cs typeface="CMU Serif Roman" panose="02000603000000000000" pitchFamily="2" charset="0"/>
            </a:endParaRPr>
          </a:p>
          <a:p>
            <a:pPr algn="ctr"/>
            <a:r>
              <a:rPr lang="en-US" sz="2000" dirty="0">
                <a:latin typeface="Avenir Book" panose="02000503020000020003" pitchFamily="2" charset="0"/>
                <a:ea typeface="SF Pro Display" pitchFamily="2" charset="0"/>
                <a:cs typeface="CMU Serif Roman" panose="02000603000000000000" pitchFamily="2" charset="0"/>
              </a:rPr>
              <a:t>397 symptoms (63.2%) were unique to</a:t>
            </a:r>
          </a:p>
          <a:p>
            <a:pPr algn="ctr"/>
            <a:r>
              <a:rPr lang="en-US" sz="2000" dirty="0">
                <a:latin typeface="Avenir Book" panose="02000503020000020003" pitchFamily="2" charset="0"/>
                <a:ea typeface="SF Pro Display" pitchFamily="2" charset="0"/>
                <a:cs typeface="CMU Serif Roman" panose="02000603000000000000" pitchFamily="2" charset="0"/>
              </a:rPr>
              <a:t>a single diagnosis, whereas 231 symptoms (36.8%) repeated</a:t>
            </a:r>
          </a:p>
        </p:txBody>
      </p:sp>
      <p:sp>
        <p:nvSpPr>
          <p:cNvPr id="12" name="TextBox 11">
            <a:extLst>
              <a:ext uri="{FF2B5EF4-FFF2-40B4-BE49-F238E27FC236}">
                <a16:creationId xmlns:a16="http://schemas.microsoft.com/office/drawing/2014/main" id="{FC91294B-0D26-C915-AFC6-EF1CE54EBF13}"/>
              </a:ext>
            </a:extLst>
          </p:cNvPr>
          <p:cNvSpPr txBox="1"/>
          <p:nvPr/>
        </p:nvSpPr>
        <p:spPr>
          <a:xfrm>
            <a:off x="10104531" y="6400871"/>
            <a:ext cx="1903862" cy="307777"/>
          </a:xfrm>
          <a:prstGeom prst="rect">
            <a:avLst/>
          </a:prstGeom>
          <a:noFill/>
        </p:spPr>
        <p:txBody>
          <a:bodyPr wrap="square" rtlCol="0">
            <a:spAutoFit/>
          </a:bodyPr>
          <a:lstStyle/>
          <a:p>
            <a:pPr algn="ctr"/>
            <a:r>
              <a:rPr lang="en-US" sz="1400" dirty="0">
                <a:latin typeface="Avenir Book" panose="02000503020000020003" pitchFamily="2" charset="0"/>
                <a:ea typeface="SF Pro Display" pitchFamily="2" charset="0"/>
                <a:cs typeface="CMU Serif Roman" panose="02000603000000000000" pitchFamily="2" charset="0"/>
              </a:rPr>
              <a:t>Forbes et al., 2023</a:t>
            </a:r>
          </a:p>
        </p:txBody>
      </p:sp>
    </p:spTree>
    <p:extLst>
      <p:ext uri="{BB962C8B-B14F-4D97-AF65-F5344CB8AC3E}">
        <p14:creationId xmlns:p14="http://schemas.microsoft.com/office/powerpoint/2010/main" val="2903267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7A622F-5DFD-8E73-DBA2-1A1CBF8D1579}"/>
              </a:ext>
            </a:extLst>
          </p:cNvPr>
          <p:cNvSpPr txBox="1"/>
          <p:nvPr/>
        </p:nvSpPr>
        <p:spPr>
          <a:xfrm>
            <a:off x="3323789" y="410611"/>
            <a:ext cx="5544421" cy="646331"/>
          </a:xfrm>
          <a:prstGeom prst="rect">
            <a:avLst/>
          </a:prstGeom>
          <a:noFill/>
        </p:spPr>
        <p:txBody>
          <a:bodyPr wrap="square" rtlCol="0">
            <a:spAutoFit/>
          </a:bodyPr>
          <a:lstStyle/>
          <a:p>
            <a:pPr algn="ctr"/>
            <a:r>
              <a:rPr lang="en-US" sz="3600" dirty="0">
                <a:latin typeface="Avenir Book" panose="02000503020000020003" pitchFamily="2" charset="0"/>
                <a:ea typeface="SF Pro Display" pitchFamily="2" charset="0"/>
                <a:cs typeface="CMU Serif Roman" panose="02000603000000000000" pitchFamily="2" charset="0"/>
              </a:rPr>
              <a:t>Alternative approaches</a:t>
            </a:r>
          </a:p>
        </p:txBody>
      </p:sp>
      <p:sp>
        <p:nvSpPr>
          <p:cNvPr id="20" name="TextBox 19">
            <a:extLst>
              <a:ext uri="{FF2B5EF4-FFF2-40B4-BE49-F238E27FC236}">
                <a16:creationId xmlns:a16="http://schemas.microsoft.com/office/drawing/2014/main" id="{672DC219-FA29-D92E-56B8-85F6CF1F0BC1}"/>
              </a:ext>
            </a:extLst>
          </p:cNvPr>
          <p:cNvSpPr txBox="1"/>
          <p:nvPr/>
        </p:nvSpPr>
        <p:spPr>
          <a:xfrm>
            <a:off x="840796" y="1284535"/>
            <a:ext cx="10741397" cy="461665"/>
          </a:xfrm>
          <a:prstGeom prst="rect">
            <a:avLst/>
          </a:prstGeom>
          <a:noFill/>
        </p:spPr>
        <p:txBody>
          <a:bodyPr wrap="square" rtlCol="0">
            <a:spAutoFit/>
          </a:bodyPr>
          <a:lstStyle/>
          <a:p>
            <a:pPr algn="ctr"/>
            <a:r>
              <a:rPr lang="en-US" sz="2400" b="1" dirty="0">
                <a:latin typeface="Avenir Book" panose="02000503020000020003" pitchFamily="2" charset="0"/>
                <a:ea typeface="SF Pro Display" pitchFamily="2" charset="0"/>
                <a:cs typeface="CMU Serif Roman" panose="02000603000000000000" pitchFamily="2" charset="0"/>
              </a:rPr>
              <a:t>Shifting away from the categorical to a complex view in psychiatry</a:t>
            </a:r>
          </a:p>
        </p:txBody>
      </p:sp>
      <p:sp>
        <p:nvSpPr>
          <p:cNvPr id="18" name="TextBox 17">
            <a:extLst>
              <a:ext uri="{FF2B5EF4-FFF2-40B4-BE49-F238E27FC236}">
                <a16:creationId xmlns:a16="http://schemas.microsoft.com/office/drawing/2014/main" id="{B2A924F2-9860-BE22-0B38-B65CFCDA6F35}"/>
              </a:ext>
            </a:extLst>
          </p:cNvPr>
          <p:cNvSpPr txBox="1"/>
          <p:nvPr/>
        </p:nvSpPr>
        <p:spPr>
          <a:xfrm>
            <a:off x="3153514" y="2685765"/>
            <a:ext cx="2502311" cy="400110"/>
          </a:xfrm>
          <a:prstGeom prst="rect">
            <a:avLst/>
          </a:prstGeom>
          <a:noFill/>
        </p:spPr>
        <p:txBody>
          <a:bodyPr wrap="square" rtlCol="0">
            <a:spAutoFit/>
          </a:bodyPr>
          <a:lstStyle/>
          <a:p>
            <a:pPr algn="ctr"/>
            <a:r>
              <a:rPr lang="en-US" sz="2000" dirty="0" err="1">
                <a:latin typeface="Avenir Book" panose="02000503020000020003" pitchFamily="2" charset="0"/>
                <a:ea typeface="SF Pro Display" pitchFamily="2" charset="0"/>
                <a:cs typeface="CMU Serif Roman" panose="02000603000000000000" pitchFamily="2" charset="0"/>
              </a:rPr>
              <a:t>RDoC</a:t>
            </a:r>
            <a:r>
              <a:rPr lang="en-US" sz="2000" dirty="0">
                <a:latin typeface="Avenir Book" panose="02000503020000020003" pitchFamily="2" charset="0"/>
                <a:ea typeface="SF Pro Display" pitchFamily="2" charset="0"/>
                <a:cs typeface="CMU Serif Roman" panose="02000603000000000000" pitchFamily="2" charset="0"/>
              </a:rPr>
              <a:t> Framework</a:t>
            </a:r>
          </a:p>
        </p:txBody>
      </p:sp>
      <p:sp>
        <p:nvSpPr>
          <p:cNvPr id="21" name="TextBox 20">
            <a:extLst>
              <a:ext uri="{FF2B5EF4-FFF2-40B4-BE49-F238E27FC236}">
                <a16:creationId xmlns:a16="http://schemas.microsoft.com/office/drawing/2014/main" id="{2574802A-C521-D599-3900-04745348131C}"/>
              </a:ext>
            </a:extLst>
          </p:cNvPr>
          <p:cNvSpPr txBox="1"/>
          <p:nvPr/>
        </p:nvSpPr>
        <p:spPr>
          <a:xfrm>
            <a:off x="3493041" y="3085875"/>
            <a:ext cx="1650977" cy="307777"/>
          </a:xfrm>
          <a:prstGeom prst="rect">
            <a:avLst/>
          </a:prstGeom>
          <a:noFill/>
        </p:spPr>
        <p:txBody>
          <a:bodyPr wrap="square" rtlCol="0">
            <a:spAutoFit/>
          </a:bodyPr>
          <a:lstStyle/>
          <a:p>
            <a:pPr algn="ctr"/>
            <a:r>
              <a:rPr lang="en-US" sz="1400" dirty="0" err="1">
                <a:latin typeface="Avenir Book" panose="02000503020000020003" pitchFamily="2" charset="0"/>
                <a:ea typeface="SF Pro Display" pitchFamily="2" charset="0"/>
                <a:cs typeface="CMU Serif Roman" panose="02000603000000000000" pitchFamily="2" charset="0"/>
              </a:rPr>
              <a:t>Insel</a:t>
            </a:r>
            <a:r>
              <a:rPr lang="en-US" sz="1400" dirty="0">
                <a:latin typeface="Avenir Book" panose="02000503020000020003" pitchFamily="2" charset="0"/>
                <a:ea typeface="SF Pro Display" pitchFamily="2" charset="0"/>
                <a:cs typeface="CMU Serif Roman" panose="02000603000000000000" pitchFamily="2" charset="0"/>
              </a:rPr>
              <a:t> et al., 2010</a:t>
            </a:r>
          </a:p>
        </p:txBody>
      </p:sp>
      <p:pic>
        <p:nvPicPr>
          <p:cNvPr id="5" name="Picture 4">
            <a:extLst>
              <a:ext uri="{FF2B5EF4-FFF2-40B4-BE49-F238E27FC236}">
                <a16:creationId xmlns:a16="http://schemas.microsoft.com/office/drawing/2014/main" id="{39E2F999-9AA2-275E-54F5-78549DBA4B9E}"/>
              </a:ext>
            </a:extLst>
          </p:cNvPr>
          <p:cNvPicPr>
            <a:picLocks noChangeAspect="1"/>
          </p:cNvPicPr>
          <p:nvPr/>
        </p:nvPicPr>
        <p:blipFill>
          <a:blip r:embed="rId3"/>
          <a:stretch>
            <a:fillRect/>
          </a:stretch>
        </p:blipFill>
        <p:spPr>
          <a:xfrm>
            <a:off x="1254097" y="2239603"/>
            <a:ext cx="1899417" cy="1848766"/>
          </a:xfrm>
          <a:prstGeom prst="rect">
            <a:avLst/>
          </a:prstGeom>
        </p:spPr>
      </p:pic>
      <p:pic>
        <p:nvPicPr>
          <p:cNvPr id="6" name="Picture 5">
            <a:extLst>
              <a:ext uri="{FF2B5EF4-FFF2-40B4-BE49-F238E27FC236}">
                <a16:creationId xmlns:a16="http://schemas.microsoft.com/office/drawing/2014/main" id="{DAC0D474-7F4F-CE7A-D288-5DCB26F78788}"/>
              </a:ext>
            </a:extLst>
          </p:cNvPr>
          <p:cNvPicPr>
            <a:picLocks noChangeAspect="1"/>
          </p:cNvPicPr>
          <p:nvPr/>
        </p:nvPicPr>
        <p:blipFill>
          <a:blip r:embed="rId4"/>
          <a:stretch>
            <a:fillRect/>
          </a:stretch>
        </p:blipFill>
        <p:spPr>
          <a:xfrm>
            <a:off x="1421236" y="4492668"/>
            <a:ext cx="1732278" cy="1848766"/>
          </a:xfrm>
          <a:prstGeom prst="rect">
            <a:avLst/>
          </a:prstGeom>
        </p:spPr>
      </p:pic>
      <p:sp>
        <p:nvSpPr>
          <p:cNvPr id="8" name="TextBox 7">
            <a:extLst>
              <a:ext uri="{FF2B5EF4-FFF2-40B4-BE49-F238E27FC236}">
                <a16:creationId xmlns:a16="http://schemas.microsoft.com/office/drawing/2014/main" id="{06BEAA30-8109-3FB6-3551-5C3EC7D76B79}"/>
              </a:ext>
            </a:extLst>
          </p:cNvPr>
          <p:cNvSpPr txBox="1"/>
          <p:nvPr/>
        </p:nvSpPr>
        <p:spPr>
          <a:xfrm>
            <a:off x="3334063" y="4996903"/>
            <a:ext cx="2068678" cy="400110"/>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Network theory</a:t>
            </a:r>
          </a:p>
        </p:txBody>
      </p:sp>
      <p:sp>
        <p:nvSpPr>
          <p:cNvPr id="9" name="TextBox 8">
            <a:extLst>
              <a:ext uri="{FF2B5EF4-FFF2-40B4-BE49-F238E27FC236}">
                <a16:creationId xmlns:a16="http://schemas.microsoft.com/office/drawing/2014/main" id="{EB9B057A-5746-952B-5E88-CC9DFD474FD9}"/>
              </a:ext>
            </a:extLst>
          </p:cNvPr>
          <p:cNvSpPr txBox="1"/>
          <p:nvPr/>
        </p:nvSpPr>
        <p:spPr>
          <a:xfrm>
            <a:off x="3555260" y="5397013"/>
            <a:ext cx="1650977" cy="307777"/>
          </a:xfrm>
          <a:prstGeom prst="rect">
            <a:avLst/>
          </a:prstGeom>
          <a:noFill/>
        </p:spPr>
        <p:txBody>
          <a:bodyPr wrap="square" rtlCol="0">
            <a:spAutoFit/>
          </a:bodyPr>
          <a:lstStyle/>
          <a:p>
            <a:pPr algn="ctr"/>
            <a:r>
              <a:rPr lang="en-US" sz="1400" dirty="0" err="1">
                <a:latin typeface="Avenir Book" panose="02000503020000020003" pitchFamily="2" charset="0"/>
                <a:ea typeface="SF Pro Display" pitchFamily="2" charset="0"/>
                <a:cs typeface="CMU Serif Roman" panose="02000603000000000000" pitchFamily="2" charset="0"/>
              </a:rPr>
              <a:t>Borsboom</a:t>
            </a:r>
            <a:r>
              <a:rPr lang="en-US" sz="1400" dirty="0">
                <a:latin typeface="Avenir Book" panose="02000503020000020003" pitchFamily="2" charset="0"/>
                <a:ea typeface="SF Pro Display" pitchFamily="2" charset="0"/>
                <a:cs typeface="CMU Serif Roman" panose="02000603000000000000" pitchFamily="2" charset="0"/>
              </a:rPr>
              <a:t>, 2017</a:t>
            </a:r>
          </a:p>
        </p:txBody>
      </p:sp>
      <p:pic>
        <p:nvPicPr>
          <p:cNvPr id="3" name="Picture 2">
            <a:extLst>
              <a:ext uri="{FF2B5EF4-FFF2-40B4-BE49-F238E27FC236}">
                <a16:creationId xmlns:a16="http://schemas.microsoft.com/office/drawing/2014/main" id="{631F6B1E-B7B3-7B86-3B1F-074E179560F6}"/>
              </a:ext>
            </a:extLst>
          </p:cNvPr>
          <p:cNvPicPr>
            <a:picLocks noChangeAspect="1"/>
          </p:cNvPicPr>
          <p:nvPr/>
        </p:nvPicPr>
        <p:blipFill>
          <a:blip r:embed="rId5"/>
          <a:stretch>
            <a:fillRect/>
          </a:stretch>
        </p:blipFill>
        <p:spPr>
          <a:xfrm>
            <a:off x="6302799" y="2885820"/>
            <a:ext cx="2249448" cy="1657635"/>
          </a:xfrm>
          <a:prstGeom prst="rect">
            <a:avLst/>
          </a:prstGeom>
        </p:spPr>
      </p:pic>
      <p:sp>
        <p:nvSpPr>
          <p:cNvPr id="7" name="TextBox 6">
            <a:extLst>
              <a:ext uri="{FF2B5EF4-FFF2-40B4-BE49-F238E27FC236}">
                <a16:creationId xmlns:a16="http://schemas.microsoft.com/office/drawing/2014/main" id="{B13EBBEF-4124-9C4C-1770-3BADCA585DF6}"/>
              </a:ext>
            </a:extLst>
          </p:cNvPr>
          <p:cNvSpPr txBox="1"/>
          <p:nvPr/>
        </p:nvSpPr>
        <p:spPr>
          <a:xfrm>
            <a:off x="8656802" y="3428909"/>
            <a:ext cx="2502311" cy="400110"/>
          </a:xfrm>
          <a:prstGeom prst="rect">
            <a:avLst/>
          </a:prstGeom>
          <a:noFill/>
        </p:spPr>
        <p:txBody>
          <a:bodyPr wrap="square" rtlCol="0">
            <a:spAutoFit/>
          </a:bodyPr>
          <a:lstStyle/>
          <a:p>
            <a:pPr algn="ctr"/>
            <a:r>
              <a:rPr lang="en-US" sz="2000" dirty="0" err="1">
                <a:latin typeface="Avenir Book" panose="02000503020000020003" pitchFamily="2" charset="0"/>
                <a:ea typeface="SF Pro Display" pitchFamily="2" charset="0"/>
                <a:cs typeface="CMU Serif Roman" panose="02000603000000000000" pitchFamily="2" charset="0"/>
              </a:rPr>
              <a:t>HiTOP</a:t>
            </a:r>
            <a:r>
              <a:rPr lang="en-US" sz="2000" dirty="0">
                <a:latin typeface="Avenir Book" panose="02000503020000020003" pitchFamily="2" charset="0"/>
                <a:ea typeface="SF Pro Display" pitchFamily="2" charset="0"/>
                <a:cs typeface="CMU Serif Roman" panose="02000603000000000000" pitchFamily="2" charset="0"/>
              </a:rPr>
              <a:t> Framework</a:t>
            </a:r>
          </a:p>
        </p:txBody>
      </p:sp>
      <p:sp>
        <p:nvSpPr>
          <p:cNvPr id="10" name="TextBox 9">
            <a:extLst>
              <a:ext uri="{FF2B5EF4-FFF2-40B4-BE49-F238E27FC236}">
                <a16:creationId xmlns:a16="http://schemas.microsoft.com/office/drawing/2014/main" id="{DA0A98F3-D6F8-2987-8AD1-6E2F1198CAA7}"/>
              </a:ext>
            </a:extLst>
          </p:cNvPr>
          <p:cNvSpPr txBox="1"/>
          <p:nvPr/>
        </p:nvSpPr>
        <p:spPr>
          <a:xfrm>
            <a:off x="9082468" y="3759532"/>
            <a:ext cx="1650977" cy="307777"/>
          </a:xfrm>
          <a:prstGeom prst="rect">
            <a:avLst/>
          </a:prstGeom>
          <a:noFill/>
        </p:spPr>
        <p:txBody>
          <a:bodyPr wrap="square" rtlCol="0">
            <a:spAutoFit/>
          </a:bodyPr>
          <a:lstStyle/>
          <a:p>
            <a:pPr algn="ctr"/>
            <a:r>
              <a:rPr lang="en-US" sz="1400" dirty="0" err="1">
                <a:latin typeface="Avenir Book" panose="02000503020000020003" pitchFamily="2" charset="0"/>
                <a:ea typeface="SF Pro Display" pitchFamily="2" charset="0"/>
                <a:cs typeface="CMU Serif Roman" panose="02000603000000000000" pitchFamily="2" charset="0"/>
              </a:rPr>
              <a:t>Kotov</a:t>
            </a:r>
            <a:r>
              <a:rPr lang="en-US" sz="1400" dirty="0">
                <a:latin typeface="Avenir Book" panose="02000503020000020003" pitchFamily="2" charset="0"/>
                <a:ea typeface="SF Pro Display" pitchFamily="2" charset="0"/>
                <a:cs typeface="CMU Serif Roman" panose="02000603000000000000" pitchFamily="2" charset="0"/>
              </a:rPr>
              <a:t> et al,. 2022</a:t>
            </a:r>
          </a:p>
        </p:txBody>
      </p:sp>
      <p:sp>
        <p:nvSpPr>
          <p:cNvPr id="11" name="TextBox 10">
            <a:extLst>
              <a:ext uri="{FF2B5EF4-FFF2-40B4-BE49-F238E27FC236}">
                <a16:creationId xmlns:a16="http://schemas.microsoft.com/office/drawing/2014/main" id="{BC105E2B-6F1F-0CDE-B519-6268E4516743}"/>
              </a:ext>
            </a:extLst>
          </p:cNvPr>
          <p:cNvSpPr txBox="1"/>
          <p:nvPr/>
        </p:nvSpPr>
        <p:spPr>
          <a:xfrm>
            <a:off x="6789260" y="4927134"/>
            <a:ext cx="4157899" cy="646331"/>
          </a:xfrm>
          <a:prstGeom prst="rect">
            <a:avLst/>
          </a:prstGeom>
          <a:noFill/>
        </p:spPr>
        <p:txBody>
          <a:bodyPr wrap="square" rtlCol="0">
            <a:spAutoFit/>
          </a:bodyPr>
          <a:lstStyle/>
          <a:p>
            <a:pPr algn="ctr"/>
            <a:r>
              <a:rPr lang="en-US" u="sng" dirty="0">
                <a:latin typeface="Segoe UI" panose="020B0502040204020203" pitchFamily="34" charset="0"/>
                <a:cs typeface="Segoe UI" panose="020B0502040204020203" pitchFamily="34" charset="0"/>
              </a:rPr>
              <a:t>'a hierarchical model of data-driven </a:t>
            </a:r>
          </a:p>
          <a:p>
            <a:pPr algn="ctr"/>
            <a:r>
              <a:rPr lang="en-US" u="sng" dirty="0">
                <a:latin typeface="Segoe UI" panose="020B0502040204020203" pitchFamily="34" charset="0"/>
                <a:cs typeface="Segoe UI" panose="020B0502040204020203" pitchFamily="34" charset="0"/>
              </a:rPr>
              <a:t>dimensions of psychopathology’. </a:t>
            </a:r>
          </a:p>
        </p:txBody>
      </p:sp>
    </p:spTree>
    <p:extLst>
      <p:ext uri="{BB962C8B-B14F-4D97-AF65-F5344CB8AC3E}">
        <p14:creationId xmlns:p14="http://schemas.microsoft.com/office/powerpoint/2010/main" val="314782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8" grpId="0"/>
      <p:bldP spid="21" grpId="0"/>
      <p:bldP spid="8" grpId="0"/>
      <p:bldP spid="9" grpId="0"/>
      <p:bldP spid="7"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6FCF33-70D4-FFB0-B75D-D0801CE92020}"/>
              </a:ext>
            </a:extLst>
          </p:cNvPr>
          <p:cNvPicPr>
            <a:picLocks noChangeAspect="1"/>
          </p:cNvPicPr>
          <p:nvPr/>
        </p:nvPicPr>
        <p:blipFill>
          <a:blip r:embed="rId3"/>
          <a:stretch>
            <a:fillRect/>
          </a:stretch>
        </p:blipFill>
        <p:spPr>
          <a:xfrm>
            <a:off x="1351722" y="129439"/>
            <a:ext cx="8955156" cy="6599122"/>
          </a:xfrm>
          <a:prstGeom prst="rect">
            <a:avLst/>
          </a:prstGeom>
        </p:spPr>
      </p:pic>
      <p:sp>
        <p:nvSpPr>
          <p:cNvPr id="13" name="TextBox 12">
            <a:extLst>
              <a:ext uri="{FF2B5EF4-FFF2-40B4-BE49-F238E27FC236}">
                <a16:creationId xmlns:a16="http://schemas.microsoft.com/office/drawing/2014/main" id="{6CD8B48F-EA9A-1ABC-7432-DEB235245444}"/>
              </a:ext>
            </a:extLst>
          </p:cNvPr>
          <p:cNvSpPr txBox="1"/>
          <p:nvPr/>
        </p:nvSpPr>
        <p:spPr>
          <a:xfrm>
            <a:off x="10306878" y="6343706"/>
            <a:ext cx="1650977" cy="307777"/>
          </a:xfrm>
          <a:prstGeom prst="rect">
            <a:avLst/>
          </a:prstGeom>
          <a:noFill/>
        </p:spPr>
        <p:txBody>
          <a:bodyPr wrap="square" rtlCol="0">
            <a:spAutoFit/>
          </a:bodyPr>
          <a:lstStyle/>
          <a:p>
            <a:pPr algn="ctr"/>
            <a:r>
              <a:rPr lang="en-US" sz="1400" dirty="0" err="1">
                <a:latin typeface="Avenir Book" panose="02000503020000020003" pitchFamily="2" charset="0"/>
                <a:ea typeface="SF Pro Display" pitchFamily="2" charset="0"/>
                <a:cs typeface="CMU Serif Roman" panose="02000603000000000000" pitchFamily="2" charset="0"/>
              </a:rPr>
              <a:t>Rief</a:t>
            </a:r>
            <a:r>
              <a:rPr lang="en-US" sz="1400" dirty="0">
                <a:latin typeface="Avenir Book" panose="02000503020000020003" pitchFamily="2" charset="0"/>
                <a:ea typeface="SF Pro Display" pitchFamily="2" charset="0"/>
                <a:cs typeface="CMU Serif Roman" panose="02000603000000000000" pitchFamily="2" charset="0"/>
              </a:rPr>
              <a:t> et al., 2023</a:t>
            </a:r>
          </a:p>
        </p:txBody>
      </p:sp>
    </p:spTree>
    <p:extLst>
      <p:ext uri="{BB962C8B-B14F-4D97-AF65-F5344CB8AC3E}">
        <p14:creationId xmlns:p14="http://schemas.microsoft.com/office/powerpoint/2010/main" val="2045074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2A1614-0461-B6CD-25E6-E1BC75D1A382}"/>
              </a:ext>
            </a:extLst>
          </p:cNvPr>
          <p:cNvSpPr txBox="1"/>
          <p:nvPr/>
        </p:nvSpPr>
        <p:spPr>
          <a:xfrm>
            <a:off x="8705462" y="3105660"/>
            <a:ext cx="2202024" cy="307777"/>
          </a:xfrm>
          <a:prstGeom prst="rect">
            <a:avLst/>
          </a:prstGeom>
          <a:noFill/>
        </p:spPr>
        <p:txBody>
          <a:bodyPr wrap="square" rtlCol="0">
            <a:spAutoFit/>
          </a:bodyPr>
          <a:lstStyle/>
          <a:p>
            <a:pPr algn="ctr"/>
            <a:r>
              <a:rPr lang="en-US" sz="1400" dirty="0">
                <a:latin typeface="Avenir Book" panose="02000503020000020003" pitchFamily="2" charset="0"/>
                <a:ea typeface="SF Pro Display" pitchFamily="2" charset="0"/>
                <a:cs typeface="CMU Serif Roman" panose="02000603000000000000" pitchFamily="2" charset="0"/>
              </a:rPr>
              <a:t>Koban et al., 2017, 2023</a:t>
            </a:r>
            <a:r>
              <a:rPr lang="en-US" sz="1400" i="1" dirty="0">
                <a:latin typeface="Avenir Book" panose="02000503020000020003" pitchFamily="2" charset="0"/>
                <a:ea typeface="SF Pro Display" pitchFamily="2" charset="0"/>
                <a:cs typeface="CMU Serif Roman" panose="02000603000000000000" pitchFamily="2" charset="0"/>
              </a:rPr>
              <a:t> </a:t>
            </a:r>
          </a:p>
        </p:txBody>
      </p:sp>
      <p:sp>
        <p:nvSpPr>
          <p:cNvPr id="4" name="TextBox 3">
            <a:extLst>
              <a:ext uri="{FF2B5EF4-FFF2-40B4-BE49-F238E27FC236}">
                <a16:creationId xmlns:a16="http://schemas.microsoft.com/office/drawing/2014/main" id="{BE7A622F-5DFD-8E73-DBA2-1A1CBF8D1579}"/>
              </a:ext>
            </a:extLst>
          </p:cNvPr>
          <p:cNvSpPr txBox="1"/>
          <p:nvPr/>
        </p:nvSpPr>
        <p:spPr>
          <a:xfrm>
            <a:off x="1353849" y="258546"/>
            <a:ext cx="9484302" cy="584775"/>
          </a:xfrm>
          <a:prstGeom prst="rect">
            <a:avLst/>
          </a:prstGeom>
          <a:noFill/>
        </p:spPr>
        <p:txBody>
          <a:bodyPr wrap="square" rtlCol="0">
            <a:spAutoFit/>
          </a:bodyPr>
          <a:lstStyle/>
          <a:p>
            <a:pPr algn="ctr"/>
            <a:r>
              <a:rPr lang="en-US" sz="3200" dirty="0">
                <a:latin typeface="Avenir Book" panose="02000503020000020003" pitchFamily="2" charset="0"/>
                <a:ea typeface="SF Pro Display" pitchFamily="2" charset="0"/>
                <a:cs typeface="CMU Serif Roman" panose="02000603000000000000" pitchFamily="2" charset="0"/>
              </a:rPr>
              <a:t>Measuring computational influences on behaviour</a:t>
            </a:r>
          </a:p>
        </p:txBody>
      </p:sp>
      <p:sp>
        <p:nvSpPr>
          <p:cNvPr id="5" name="TextBox 4">
            <a:extLst>
              <a:ext uri="{FF2B5EF4-FFF2-40B4-BE49-F238E27FC236}">
                <a16:creationId xmlns:a16="http://schemas.microsoft.com/office/drawing/2014/main" id="{A4191113-D5EC-8A24-78ED-0C3368845257}"/>
              </a:ext>
            </a:extLst>
          </p:cNvPr>
          <p:cNvSpPr txBox="1"/>
          <p:nvPr/>
        </p:nvSpPr>
        <p:spPr>
          <a:xfrm>
            <a:off x="528174" y="1195864"/>
            <a:ext cx="7001630" cy="707886"/>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Numerous mental health conditions demonstrate </a:t>
            </a:r>
            <a:r>
              <a:rPr lang="en-US" sz="2000" b="1" dirty="0">
                <a:latin typeface="Avenir Book" panose="02000503020000020003" pitchFamily="2" charset="0"/>
                <a:ea typeface="SF Pro Display" pitchFamily="2" charset="0"/>
                <a:cs typeface="CMU Serif Roman" panose="02000603000000000000" pitchFamily="2" charset="0"/>
              </a:rPr>
              <a:t>changes in social information processing</a:t>
            </a:r>
            <a:r>
              <a:rPr lang="en-US" sz="2000" dirty="0">
                <a:latin typeface="Avenir Book" panose="02000503020000020003" pitchFamily="2" charset="0"/>
                <a:ea typeface="SF Pro Display" pitchFamily="2" charset="0"/>
                <a:cs typeface="CMU Serif Roman" panose="02000603000000000000" pitchFamily="2" charset="0"/>
              </a:rPr>
              <a:t> (e.g., social anxiety)</a:t>
            </a:r>
          </a:p>
        </p:txBody>
      </p:sp>
      <p:sp>
        <p:nvSpPr>
          <p:cNvPr id="11" name="TextBox 10">
            <a:extLst>
              <a:ext uri="{FF2B5EF4-FFF2-40B4-BE49-F238E27FC236}">
                <a16:creationId xmlns:a16="http://schemas.microsoft.com/office/drawing/2014/main" id="{CBED95F8-0034-341E-8968-DF942CC7C284}"/>
              </a:ext>
            </a:extLst>
          </p:cNvPr>
          <p:cNvSpPr txBox="1"/>
          <p:nvPr/>
        </p:nvSpPr>
        <p:spPr>
          <a:xfrm>
            <a:off x="882853" y="2133971"/>
            <a:ext cx="5984593" cy="707886"/>
          </a:xfrm>
          <a:prstGeom prst="rect">
            <a:avLst/>
          </a:prstGeom>
          <a:noFill/>
        </p:spPr>
        <p:txBody>
          <a:bodyPr wrap="square" rtlCol="0">
            <a:spAutoFit/>
          </a:bodyPr>
          <a:lstStyle/>
          <a:p>
            <a:pPr algn="ctr"/>
            <a:r>
              <a:rPr lang="en-US" sz="2000" b="1" dirty="0">
                <a:latin typeface="Avenir Book" panose="02000503020000020003" pitchFamily="2" charset="0"/>
                <a:ea typeface="SF Pro Display" pitchFamily="2" charset="0"/>
                <a:cs typeface="CMU Serif Roman" panose="02000603000000000000" pitchFamily="2" charset="0"/>
              </a:rPr>
              <a:t>So, we should just correlate LSAS scores with features of the computational model? </a:t>
            </a:r>
          </a:p>
        </p:txBody>
      </p:sp>
      <p:pic>
        <p:nvPicPr>
          <p:cNvPr id="6" name="Picture 2" descr="Fig. 2">
            <a:extLst>
              <a:ext uri="{FF2B5EF4-FFF2-40B4-BE49-F238E27FC236}">
                <a16:creationId xmlns:a16="http://schemas.microsoft.com/office/drawing/2014/main" id="{CFF53EBC-70A3-894E-07E8-4D14D6E2E7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142"/>
          <a:stretch/>
        </p:blipFill>
        <p:spPr bwMode="auto">
          <a:xfrm>
            <a:off x="8033513" y="1144924"/>
            <a:ext cx="3209875" cy="18745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D77ABA76-A4F2-8E6C-A00E-0E55798A4A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0956"/>
          <a:stretch/>
        </p:blipFill>
        <p:spPr bwMode="auto">
          <a:xfrm>
            <a:off x="863836" y="3558678"/>
            <a:ext cx="5996011" cy="12332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C1192D5B-E07A-E18E-7C79-9F7B677D74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6761"/>
          <a:stretch/>
        </p:blipFill>
        <p:spPr bwMode="auto">
          <a:xfrm>
            <a:off x="890454" y="4977999"/>
            <a:ext cx="5969393" cy="149820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994A7ED-6FAB-17A7-93AD-80786E26DC2B}"/>
              </a:ext>
            </a:extLst>
          </p:cNvPr>
          <p:cNvSpPr txBox="1"/>
          <p:nvPr/>
        </p:nvSpPr>
        <p:spPr>
          <a:xfrm>
            <a:off x="7675170" y="3530349"/>
            <a:ext cx="3971731" cy="1015663"/>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Mental health disorders (including social anxiety) are </a:t>
            </a:r>
            <a:r>
              <a:rPr lang="en-US" sz="2000" b="1" dirty="0">
                <a:latin typeface="Avenir Book" panose="02000503020000020003" pitchFamily="2" charset="0"/>
                <a:ea typeface="SF Pro Display" pitchFamily="2" charset="0"/>
                <a:cs typeface="CMU Serif Roman" panose="02000603000000000000" pitchFamily="2" charset="0"/>
              </a:rPr>
              <a:t>heterogeneous</a:t>
            </a:r>
            <a:r>
              <a:rPr lang="en-US" sz="2000" dirty="0">
                <a:latin typeface="Avenir Book" panose="02000503020000020003" pitchFamily="2" charset="0"/>
                <a:ea typeface="SF Pro Display" pitchFamily="2" charset="0"/>
                <a:cs typeface="CMU Serif Roman" panose="02000603000000000000" pitchFamily="2" charset="0"/>
              </a:rPr>
              <a:t> in nature</a:t>
            </a:r>
          </a:p>
        </p:txBody>
      </p:sp>
      <p:sp>
        <p:nvSpPr>
          <p:cNvPr id="12" name="TextBox 11">
            <a:extLst>
              <a:ext uri="{FF2B5EF4-FFF2-40B4-BE49-F238E27FC236}">
                <a16:creationId xmlns:a16="http://schemas.microsoft.com/office/drawing/2014/main" id="{DA3AD9BA-6C14-7F3B-9CCE-D8A67854BAA4}"/>
              </a:ext>
            </a:extLst>
          </p:cNvPr>
          <p:cNvSpPr txBox="1"/>
          <p:nvPr/>
        </p:nvSpPr>
        <p:spPr>
          <a:xfrm>
            <a:off x="7529804" y="5187411"/>
            <a:ext cx="4262462" cy="1323439"/>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Traditional categorical scores often do not represent the </a:t>
            </a:r>
            <a:r>
              <a:rPr lang="en-US" sz="2000" b="1" dirty="0">
                <a:latin typeface="Avenir Book" panose="02000503020000020003" pitchFamily="2" charset="0"/>
                <a:ea typeface="SF Pro Display" pitchFamily="2" charset="0"/>
                <a:cs typeface="CMU Serif Roman" panose="02000603000000000000" pitchFamily="2" charset="0"/>
              </a:rPr>
              <a:t>underlying cognitive processes</a:t>
            </a:r>
            <a:r>
              <a:rPr lang="en-US" sz="2000" dirty="0">
                <a:latin typeface="Avenir Book" panose="02000503020000020003" pitchFamily="2" charset="0"/>
                <a:ea typeface="SF Pro Display" pitchFamily="2" charset="0"/>
                <a:cs typeface="CMU Serif Roman" panose="02000603000000000000" pitchFamily="2" charset="0"/>
              </a:rPr>
              <a:t> nor map on to </a:t>
            </a:r>
            <a:r>
              <a:rPr lang="en-US" sz="2000" b="1" dirty="0">
                <a:latin typeface="Avenir Book" panose="02000503020000020003" pitchFamily="2" charset="0"/>
                <a:ea typeface="SF Pro Display" pitchFamily="2" charset="0"/>
                <a:cs typeface="CMU Serif Roman" panose="02000603000000000000" pitchFamily="2" charset="0"/>
              </a:rPr>
              <a:t>computational parameters </a:t>
            </a:r>
          </a:p>
        </p:txBody>
      </p:sp>
      <p:sp>
        <p:nvSpPr>
          <p:cNvPr id="14" name="TextBox 13">
            <a:extLst>
              <a:ext uri="{FF2B5EF4-FFF2-40B4-BE49-F238E27FC236}">
                <a16:creationId xmlns:a16="http://schemas.microsoft.com/office/drawing/2014/main" id="{350B6D0C-E524-44B3-B2E7-A9222A83539B}"/>
              </a:ext>
            </a:extLst>
          </p:cNvPr>
          <p:cNvSpPr txBox="1"/>
          <p:nvPr/>
        </p:nvSpPr>
        <p:spPr>
          <a:xfrm>
            <a:off x="2296803" y="3168659"/>
            <a:ext cx="3156692" cy="307777"/>
          </a:xfrm>
          <a:prstGeom prst="rect">
            <a:avLst/>
          </a:prstGeom>
          <a:noFill/>
        </p:spPr>
        <p:txBody>
          <a:bodyPr wrap="square" rtlCol="0">
            <a:spAutoFit/>
          </a:bodyPr>
          <a:lstStyle/>
          <a:p>
            <a:pPr algn="ctr"/>
            <a:r>
              <a:rPr lang="en-US" sz="1400" dirty="0">
                <a:latin typeface="Avenir Book" panose="02000503020000020003" pitchFamily="2" charset="0"/>
                <a:ea typeface="SF Pro Display" pitchFamily="2" charset="0"/>
                <a:cs typeface="CMU Serif Roman" panose="02000603000000000000" pitchFamily="2" charset="0"/>
              </a:rPr>
              <a:t>Wise, Robinson and Gillan, 2023</a:t>
            </a:r>
            <a:endParaRPr lang="en-US" sz="1400" i="1" dirty="0">
              <a:latin typeface="Avenir Book" panose="02000503020000020003" pitchFamily="2" charset="0"/>
              <a:ea typeface="SF Pro Display" pitchFamily="2" charset="0"/>
              <a:cs typeface="CMU Serif Roman" panose="02000603000000000000" pitchFamily="2" charset="0"/>
            </a:endParaRPr>
          </a:p>
        </p:txBody>
      </p:sp>
      <p:sp>
        <p:nvSpPr>
          <p:cNvPr id="16" name="TextBox 15">
            <a:extLst>
              <a:ext uri="{FF2B5EF4-FFF2-40B4-BE49-F238E27FC236}">
                <a16:creationId xmlns:a16="http://schemas.microsoft.com/office/drawing/2014/main" id="{CACDA741-9983-1902-048F-48CFE9546AD3}"/>
              </a:ext>
            </a:extLst>
          </p:cNvPr>
          <p:cNvSpPr txBox="1"/>
          <p:nvPr/>
        </p:nvSpPr>
        <p:spPr>
          <a:xfrm>
            <a:off x="7918866" y="4537364"/>
            <a:ext cx="3484338" cy="307777"/>
          </a:xfrm>
          <a:prstGeom prst="rect">
            <a:avLst/>
          </a:prstGeom>
          <a:noFill/>
        </p:spPr>
        <p:txBody>
          <a:bodyPr wrap="square" rtlCol="0">
            <a:spAutoFit/>
          </a:bodyPr>
          <a:lstStyle/>
          <a:p>
            <a:pPr algn="ctr"/>
            <a:r>
              <a:rPr lang="en-US" sz="1400" dirty="0">
                <a:latin typeface="Avenir Book" panose="02000503020000020003" pitchFamily="2" charset="0"/>
                <a:ea typeface="SF Pro Display" pitchFamily="2" charset="0"/>
                <a:cs typeface="CMU Serif Roman" panose="02000603000000000000" pitchFamily="2" charset="0"/>
              </a:rPr>
              <a:t>Binelli et al., 2015; Reiter et al., 2021</a:t>
            </a:r>
            <a:r>
              <a:rPr lang="en-US" sz="1400" i="1" dirty="0">
                <a:latin typeface="Avenir Book" panose="02000503020000020003" pitchFamily="2" charset="0"/>
                <a:ea typeface="SF Pro Display" pitchFamily="2" charset="0"/>
                <a:cs typeface="CMU Serif Roman" panose="02000603000000000000" pitchFamily="2" charset="0"/>
              </a:rPr>
              <a:t> </a:t>
            </a:r>
          </a:p>
        </p:txBody>
      </p:sp>
      <p:sp>
        <p:nvSpPr>
          <p:cNvPr id="17" name="Rounded Rectangle 16">
            <a:extLst>
              <a:ext uri="{FF2B5EF4-FFF2-40B4-BE49-F238E27FC236}">
                <a16:creationId xmlns:a16="http://schemas.microsoft.com/office/drawing/2014/main" id="{D8B1333E-230B-38D9-D175-1A9D2F4C8FAA}"/>
              </a:ext>
            </a:extLst>
          </p:cNvPr>
          <p:cNvSpPr/>
          <p:nvPr/>
        </p:nvSpPr>
        <p:spPr>
          <a:xfrm>
            <a:off x="7438490" y="5009525"/>
            <a:ext cx="4448710" cy="1637855"/>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40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1" grpId="0"/>
      <p:bldP spid="10" grpId="0"/>
      <p:bldP spid="12" grpId="0"/>
      <p:bldP spid="14" grpId="0"/>
      <p:bldP spid="16" grpId="0"/>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7A622F-5DFD-8E73-DBA2-1A1CBF8D1579}"/>
              </a:ext>
            </a:extLst>
          </p:cNvPr>
          <p:cNvSpPr txBox="1"/>
          <p:nvPr/>
        </p:nvSpPr>
        <p:spPr>
          <a:xfrm>
            <a:off x="1353849" y="258546"/>
            <a:ext cx="9484302" cy="646331"/>
          </a:xfrm>
          <a:prstGeom prst="rect">
            <a:avLst/>
          </a:prstGeom>
          <a:noFill/>
        </p:spPr>
        <p:txBody>
          <a:bodyPr wrap="square" rtlCol="0">
            <a:spAutoFit/>
          </a:bodyPr>
          <a:lstStyle/>
          <a:p>
            <a:pPr algn="ctr"/>
            <a:r>
              <a:rPr lang="en-US" sz="3600" dirty="0">
                <a:latin typeface="Avenir Book" panose="02000503020000020003" pitchFamily="2" charset="0"/>
                <a:ea typeface="SF Pro Display" pitchFamily="2" charset="0"/>
                <a:cs typeface="CMU Serif Roman" panose="02000603000000000000" pitchFamily="2" charset="0"/>
              </a:rPr>
              <a:t>Computational factor modeling</a:t>
            </a:r>
          </a:p>
        </p:txBody>
      </p:sp>
      <p:sp>
        <p:nvSpPr>
          <p:cNvPr id="10" name="TextBox 9">
            <a:extLst>
              <a:ext uri="{FF2B5EF4-FFF2-40B4-BE49-F238E27FC236}">
                <a16:creationId xmlns:a16="http://schemas.microsoft.com/office/drawing/2014/main" id="{5994A7ED-6FAB-17A7-93AD-80786E26DC2B}"/>
              </a:ext>
            </a:extLst>
          </p:cNvPr>
          <p:cNvSpPr txBox="1"/>
          <p:nvPr/>
        </p:nvSpPr>
        <p:spPr>
          <a:xfrm>
            <a:off x="3807070" y="1178947"/>
            <a:ext cx="7520294" cy="707886"/>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“CFM aims to identify transdiagnostic symptom dimensions that are associated with precise neurocomputational mechanisms.”</a:t>
            </a:r>
          </a:p>
        </p:txBody>
      </p:sp>
      <p:sp>
        <p:nvSpPr>
          <p:cNvPr id="12" name="TextBox 11">
            <a:extLst>
              <a:ext uri="{FF2B5EF4-FFF2-40B4-BE49-F238E27FC236}">
                <a16:creationId xmlns:a16="http://schemas.microsoft.com/office/drawing/2014/main" id="{DA3AD9BA-6C14-7F3B-9CCE-D8A67854BAA4}"/>
              </a:ext>
            </a:extLst>
          </p:cNvPr>
          <p:cNvSpPr txBox="1"/>
          <p:nvPr/>
        </p:nvSpPr>
        <p:spPr>
          <a:xfrm>
            <a:off x="7657543" y="5734758"/>
            <a:ext cx="3417894" cy="584775"/>
          </a:xfrm>
          <a:prstGeom prst="rect">
            <a:avLst/>
          </a:prstGeom>
          <a:noFill/>
        </p:spPr>
        <p:txBody>
          <a:bodyPr wrap="square" rtlCol="0">
            <a:spAutoFit/>
          </a:bodyPr>
          <a:lstStyle/>
          <a:p>
            <a:pPr algn="ctr"/>
            <a:r>
              <a:rPr lang="en-US" sz="1600" b="1" dirty="0">
                <a:ea typeface="SF Pro Display" pitchFamily="2" charset="0"/>
                <a:cs typeface="CMU Serif Roman" panose="02000603000000000000" pitchFamily="2" charset="0"/>
              </a:rPr>
              <a:t>Large, population-based sample with multiple diagnostic measures</a:t>
            </a:r>
          </a:p>
        </p:txBody>
      </p:sp>
      <p:sp>
        <p:nvSpPr>
          <p:cNvPr id="14" name="TextBox 13">
            <a:extLst>
              <a:ext uri="{FF2B5EF4-FFF2-40B4-BE49-F238E27FC236}">
                <a16:creationId xmlns:a16="http://schemas.microsoft.com/office/drawing/2014/main" id="{350B6D0C-E524-44B3-B2E7-A9222A83539B}"/>
              </a:ext>
            </a:extLst>
          </p:cNvPr>
          <p:cNvSpPr txBox="1"/>
          <p:nvPr/>
        </p:nvSpPr>
        <p:spPr>
          <a:xfrm>
            <a:off x="293847" y="5022346"/>
            <a:ext cx="3156692" cy="307777"/>
          </a:xfrm>
          <a:prstGeom prst="rect">
            <a:avLst/>
          </a:prstGeom>
          <a:noFill/>
        </p:spPr>
        <p:txBody>
          <a:bodyPr wrap="square" rtlCol="0">
            <a:spAutoFit/>
          </a:bodyPr>
          <a:lstStyle/>
          <a:p>
            <a:pPr algn="ctr"/>
            <a:r>
              <a:rPr lang="en-US" sz="1400" dirty="0">
                <a:latin typeface="Avenir Book" panose="02000503020000020003" pitchFamily="2" charset="0"/>
                <a:ea typeface="SF Pro Display" pitchFamily="2" charset="0"/>
                <a:cs typeface="CMU Serif Roman" panose="02000603000000000000" pitchFamily="2" charset="0"/>
              </a:rPr>
              <a:t>Wise, Robinson and Gillan, 2023</a:t>
            </a:r>
            <a:endParaRPr lang="en-US" sz="1400" i="1" dirty="0">
              <a:latin typeface="Avenir Book" panose="02000503020000020003" pitchFamily="2" charset="0"/>
              <a:ea typeface="SF Pro Display" pitchFamily="2" charset="0"/>
              <a:cs typeface="CMU Serif Roman" panose="02000603000000000000" pitchFamily="2" charset="0"/>
            </a:endParaRPr>
          </a:p>
        </p:txBody>
      </p:sp>
      <p:pic>
        <p:nvPicPr>
          <p:cNvPr id="2" name="Picture 2">
            <a:extLst>
              <a:ext uri="{FF2B5EF4-FFF2-40B4-BE49-F238E27FC236}">
                <a16:creationId xmlns:a16="http://schemas.microsoft.com/office/drawing/2014/main" id="{D042D9E2-4C32-B270-743B-49F3E91E92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84" t="32376" r="57143" b="26405"/>
          <a:stretch/>
        </p:blipFill>
        <p:spPr bwMode="auto">
          <a:xfrm>
            <a:off x="500221" y="1363291"/>
            <a:ext cx="2686713" cy="35517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laire Gillan on X: &quot;New paper in @BiologicalPsyc1 on what we coin  &quot;Computational Factor Modelling” (CFM), or as my lab calls it &quot;that thing  from the eLife paper&quot;. w/ @toby_wise @olijrobinson&quot; /">
            <a:extLst>
              <a:ext uri="{FF2B5EF4-FFF2-40B4-BE49-F238E27FC236}">
                <a16:creationId xmlns:a16="http://schemas.microsoft.com/office/drawing/2014/main" id="{B8C32A44-6C95-9969-567B-10409290E0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8240" y="5435118"/>
            <a:ext cx="718953" cy="7189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OBY WISE | About me">
            <a:extLst>
              <a:ext uri="{FF2B5EF4-FFF2-40B4-BE49-F238E27FC236}">
                <a16:creationId xmlns:a16="http://schemas.microsoft.com/office/drawing/2014/main" id="{1117844F-BAE9-9418-5D56-82377243F6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576" t="11399" r="18556" b="21832"/>
          <a:stretch/>
        </p:blipFill>
        <p:spPr bwMode="auto">
          <a:xfrm>
            <a:off x="586804" y="5435118"/>
            <a:ext cx="619478" cy="69806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oliver-robinson | UCL Psychology and Language Sciences - UCL – University  College London">
            <a:extLst>
              <a:ext uri="{FF2B5EF4-FFF2-40B4-BE49-F238E27FC236}">
                <a16:creationId xmlns:a16="http://schemas.microsoft.com/office/drawing/2014/main" id="{F9F9D4CD-A68D-9A9E-8465-989ADCDAAE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8318" y="5446185"/>
            <a:ext cx="707886" cy="70788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947973A-D67F-1572-8F12-9DE37A4D478C}"/>
              </a:ext>
            </a:extLst>
          </p:cNvPr>
          <p:cNvSpPr txBox="1"/>
          <p:nvPr/>
        </p:nvSpPr>
        <p:spPr>
          <a:xfrm>
            <a:off x="3625123" y="2143770"/>
            <a:ext cx="7884187" cy="1323439"/>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“Unsupervised dimensionality reduction like exploratory factor analysis or PCA are used to identify crosscutting, data-driven latent symptom dimensions (e.g., compulsivity and intrusive thought) in large unselected samples, typically using data gathered online.” </a:t>
            </a:r>
          </a:p>
        </p:txBody>
      </p:sp>
      <p:pic>
        <p:nvPicPr>
          <p:cNvPr id="19" name="Picture 18" descr="A group of people in different colors&#10;&#10;Description automatically generated">
            <a:extLst>
              <a:ext uri="{FF2B5EF4-FFF2-40B4-BE49-F238E27FC236}">
                <a16:creationId xmlns:a16="http://schemas.microsoft.com/office/drawing/2014/main" id="{A902CEDE-3634-B4DC-D977-242189384BA0}"/>
              </a:ext>
            </a:extLst>
          </p:cNvPr>
          <p:cNvPicPr>
            <a:picLocks noChangeAspect="1"/>
          </p:cNvPicPr>
          <p:nvPr/>
        </p:nvPicPr>
        <p:blipFill>
          <a:blip r:embed="rId7"/>
          <a:stretch>
            <a:fillRect/>
          </a:stretch>
        </p:blipFill>
        <p:spPr>
          <a:xfrm>
            <a:off x="6917503" y="3745310"/>
            <a:ext cx="4377351" cy="908392"/>
          </a:xfrm>
          <a:prstGeom prst="rect">
            <a:avLst/>
          </a:prstGeom>
        </p:spPr>
      </p:pic>
      <p:pic>
        <p:nvPicPr>
          <p:cNvPr id="21" name="Picture 20" descr="A group of green people&#10;&#10;Description automatically generated">
            <a:extLst>
              <a:ext uri="{FF2B5EF4-FFF2-40B4-BE49-F238E27FC236}">
                <a16:creationId xmlns:a16="http://schemas.microsoft.com/office/drawing/2014/main" id="{DBA44AF5-C605-4D43-B2D7-AF06079F55C8}"/>
              </a:ext>
            </a:extLst>
          </p:cNvPr>
          <p:cNvPicPr>
            <a:picLocks noChangeAspect="1"/>
          </p:cNvPicPr>
          <p:nvPr/>
        </p:nvPicPr>
        <p:blipFill>
          <a:blip r:embed="rId8"/>
          <a:stretch>
            <a:fillRect/>
          </a:stretch>
        </p:blipFill>
        <p:spPr>
          <a:xfrm>
            <a:off x="4672611" y="3791134"/>
            <a:ext cx="814572" cy="809513"/>
          </a:xfrm>
          <a:prstGeom prst="rect">
            <a:avLst/>
          </a:prstGeom>
        </p:spPr>
      </p:pic>
      <p:sp>
        <p:nvSpPr>
          <p:cNvPr id="22" name="TextBox 21">
            <a:extLst>
              <a:ext uri="{FF2B5EF4-FFF2-40B4-BE49-F238E27FC236}">
                <a16:creationId xmlns:a16="http://schemas.microsoft.com/office/drawing/2014/main" id="{A8AA56E7-0C4D-0C7F-00D2-EF82B7531E49}"/>
              </a:ext>
            </a:extLst>
          </p:cNvPr>
          <p:cNvSpPr txBox="1"/>
          <p:nvPr/>
        </p:nvSpPr>
        <p:spPr>
          <a:xfrm>
            <a:off x="3668401" y="5734758"/>
            <a:ext cx="2982415" cy="584775"/>
          </a:xfrm>
          <a:prstGeom prst="rect">
            <a:avLst/>
          </a:prstGeom>
          <a:noFill/>
        </p:spPr>
        <p:txBody>
          <a:bodyPr wrap="square" rtlCol="0">
            <a:spAutoFit/>
          </a:bodyPr>
          <a:lstStyle/>
          <a:p>
            <a:pPr algn="ctr"/>
            <a:r>
              <a:rPr lang="en-US" sz="1600" b="1" dirty="0">
                <a:ea typeface="SF Pro Display" pitchFamily="2" charset="0"/>
                <a:cs typeface="CMU Serif Roman" panose="02000603000000000000" pitchFamily="2" charset="0"/>
              </a:rPr>
              <a:t>Small, patient-specific sample with single diagnostic measure</a:t>
            </a:r>
          </a:p>
        </p:txBody>
      </p:sp>
      <p:pic>
        <p:nvPicPr>
          <p:cNvPr id="24" name="Picture 23" descr="A hand holding a pen and checklist&#10;&#10;Description automatically generated">
            <a:extLst>
              <a:ext uri="{FF2B5EF4-FFF2-40B4-BE49-F238E27FC236}">
                <a16:creationId xmlns:a16="http://schemas.microsoft.com/office/drawing/2014/main" id="{2BCCDBEC-C40D-349F-74B4-7A95F4891537}"/>
              </a:ext>
            </a:extLst>
          </p:cNvPr>
          <p:cNvPicPr>
            <a:picLocks noChangeAspect="1"/>
          </p:cNvPicPr>
          <p:nvPr/>
        </p:nvPicPr>
        <p:blipFill>
          <a:blip r:embed="rId9"/>
          <a:stretch>
            <a:fillRect/>
          </a:stretch>
        </p:blipFill>
        <p:spPr>
          <a:xfrm>
            <a:off x="4732893" y="4920857"/>
            <a:ext cx="938708" cy="718953"/>
          </a:xfrm>
          <a:prstGeom prst="rect">
            <a:avLst/>
          </a:prstGeom>
        </p:spPr>
      </p:pic>
      <p:pic>
        <p:nvPicPr>
          <p:cNvPr id="25" name="Picture 24" descr="A hand holding a pen and checklist&#10;&#10;Description automatically generated">
            <a:extLst>
              <a:ext uri="{FF2B5EF4-FFF2-40B4-BE49-F238E27FC236}">
                <a16:creationId xmlns:a16="http://schemas.microsoft.com/office/drawing/2014/main" id="{B93834C2-D75D-7894-B818-FC35F7666F5D}"/>
              </a:ext>
            </a:extLst>
          </p:cNvPr>
          <p:cNvPicPr>
            <a:picLocks noChangeAspect="1"/>
          </p:cNvPicPr>
          <p:nvPr/>
        </p:nvPicPr>
        <p:blipFill>
          <a:blip r:embed="rId9"/>
          <a:stretch>
            <a:fillRect/>
          </a:stretch>
        </p:blipFill>
        <p:spPr>
          <a:xfrm>
            <a:off x="7056939" y="4924065"/>
            <a:ext cx="938708" cy="718953"/>
          </a:xfrm>
          <a:prstGeom prst="rect">
            <a:avLst/>
          </a:prstGeom>
        </p:spPr>
      </p:pic>
      <p:pic>
        <p:nvPicPr>
          <p:cNvPr id="27" name="Picture 26" descr="A hand holding a pen and checklist&#10;&#10;Description automatically generated">
            <a:extLst>
              <a:ext uri="{FF2B5EF4-FFF2-40B4-BE49-F238E27FC236}">
                <a16:creationId xmlns:a16="http://schemas.microsoft.com/office/drawing/2014/main" id="{CEEDEE9C-B5BE-518C-A9D1-0C05AA4B334D}"/>
              </a:ext>
            </a:extLst>
          </p:cNvPr>
          <p:cNvPicPr>
            <a:picLocks noChangeAspect="1"/>
          </p:cNvPicPr>
          <p:nvPr/>
        </p:nvPicPr>
        <p:blipFill>
          <a:blip r:embed="rId10"/>
          <a:stretch>
            <a:fillRect/>
          </a:stretch>
        </p:blipFill>
        <p:spPr>
          <a:xfrm>
            <a:off x="8167470" y="4924066"/>
            <a:ext cx="938708" cy="725366"/>
          </a:xfrm>
          <a:prstGeom prst="rect">
            <a:avLst/>
          </a:prstGeom>
        </p:spPr>
      </p:pic>
      <p:pic>
        <p:nvPicPr>
          <p:cNvPr id="29" name="Picture 28" descr="A hand holding a pen and checklist&#10;&#10;Description automatically generated">
            <a:extLst>
              <a:ext uri="{FF2B5EF4-FFF2-40B4-BE49-F238E27FC236}">
                <a16:creationId xmlns:a16="http://schemas.microsoft.com/office/drawing/2014/main" id="{6D0BF806-BA1D-306E-9817-071A6F2E9444}"/>
              </a:ext>
            </a:extLst>
          </p:cNvPr>
          <p:cNvPicPr>
            <a:picLocks noChangeAspect="1"/>
          </p:cNvPicPr>
          <p:nvPr/>
        </p:nvPicPr>
        <p:blipFill>
          <a:blip r:embed="rId11"/>
          <a:stretch>
            <a:fillRect/>
          </a:stretch>
        </p:blipFill>
        <p:spPr>
          <a:xfrm>
            <a:off x="9278001" y="4917651"/>
            <a:ext cx="929211" cy="725367"/>
          </a:xfrm>
          <a:prstGeom prst="rect">
            <a:avLst/>
          </a:prstGeom>
        </p:spPr>
      </p:pic>
      <p:pic>
        <p:nvPicPr>
          <p:cNvPr id="31" name="Picture 30" descr="A hand holding a pen and checklist&#10;&#10;Description automatically generated">
            <a:extLst>
              <a:ext uri="{FF2B5EF4-FFF2-40B4-BE49-F238E27FC236}">
                <a16:creationId xmlns:a16="http://schemas.microsoft.com/office/drawing/2014/main" id="{DADF2884-FBD7-D336-A7F7-30C48A703722}"/>
              </a:ext>
            </a:extLst>
          </p:cNvPr>
          <p:cNvPicPr>
            <a:picLocks noChangeAspect="1"/>
          </p:cNvPicPr>
          <p:nvPr/>
        </p:nvPicPr>
        <p:blipFill>
          <a:blip r:embed="rId12"/>
          <a:stretch>
            <a:fillRect/>
          </a:stretch>
        </p:blipFill>
        <p:spPr>
          <a:xfrm>
            <a:off x="10388532" y="4924065"/>
            <a:ext cx="939989" cy="725367"/>
          </a:xfrm>
          <a:prstGeom prst="rect">
            <a:avLst/>
          </a:prstGeom>
        </p:spPr>
      </p:pic>
      <p:sp>
        <p:nvSpPr>
          <p:cNvPr id="32" name="TextBox 31">
            <a:extLst>
              <a:ext uri="{FF2B5EF4-FFF2-40B4-BE49-F238E27FC236}">
                <a16:creationId xmlns:a16="http://schemas.microsoft.com/office/drawing/2014/main" id="{98E6FA0F-4587-524A-1647-C514FC9F5A4C}"/>
              </a:ext>
            </a:extLst>
          </p:cNvPr>
          <p:cNvSpPr txBox="1"/>
          <p:nvPr/>
        </p:nvSpPr>
        <p:spPr>
          <a:xfrm>
            <a:off x="5364773" y="6454762"/>
            <a:ext cx="4323039" cy="307777"/>
          </a:xfrm>
          <a:prstGeom prst="rect">
            <a:avLst/>
          </a:prstGeom>
          <a:noFill/>
        </p:spPr>
        <p:txBody>
          <a:bodyPr wrap="square" rtlCol="0">
            <a:spAutoFit/>
          </a:bodyPr>
          <a:lstStyle/>
          <a:p>
            <a:pPr algn="ctr"/>
            <a:r>
              <a:rPr lang="en-US" sz="1400" dirty="0">
                <a:latin typeface="Avenir Book" panose="02000503020000020003" pitchFamily="2" charset="0"/>
                <a:ea typeface="SF Pro Display" pitchFamily="2" charset="0"/>
                <a:cs typeface="CMU Serif Roman" panose="02000603000000000000" pitchFamily="2" charset="0"/>
              </a:rPr>
              <a:t>(Parts adapted from Lombardo et al., 2019)</a:t>
            </a:r>
            <a:endParaRPr lang="en-US" sz="1400" i="1" dirty="0">
              <a:latin typeface="Avenir Book" panose="02000503020000020003" pitchFamily="2" charset="0"/>
              <a:ea typeface="SF Pro Display" pitchFamily="2" charset="0"/>
              <a:cs typeface="CMU Serif Roman" panose="02000603000000000000" pitchFamily="2" charset="0"/>
            </a:endParaRPr>
          </a:p>
        </p:txBody>
      </p:sp>
    </p:spTree>
    <p:extLst>
      <p:ext uri="{BB962C8B-B14F-4D97-AF65-F5344CB8AC3E}">
        <p14:creationId xmlns:p14="http://schemas.microsoft.com/office/powerpoint/2010/main" val="200506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animEffect transition="in" filter="fade">
                                      <p:cBhvr>
                                        <p:cTn id="13" dur="500"/>
                                        <p:tgtEl>
                                          <p:spTgt spid="3076"/>
                                        </p:tgtEl>
                                      </p:cBhvr>
                                    </p:animEffect>
                                  </p:childTnLst>
                                </p:cTn>
                              </p:par>
                              <p:par>
                                <p:cTn id="14" presetID="10" presetClass="entr" presetSubtype="0" fill="hold" nodeType="withEffect">
                                  <p:stCondLst>
                                    <p:cond delay="0"/>
                                  </p:stCondLst>
                                  <p:childTnLst>
                                    <p:set>
                                      <p:cBhvr>
                                        <p:cTn id="15" dur="1" fill="hold">
                                          <p:stCondLst>
                                            <p:cond delay="0"/>
                                          </p:stCondLst>
                                        </p:cTn>
                                        <p:tgtEl>
                                          <p:spTgt spid="3078"/>
                                        </p:tgtEl>
                                        <p:attrNameLst>
                                          <p:attrName>style.visibility</p:attrName>
                                        </p:attrNameLst>
                                      </p:cBhvr>
                                      <p:to>
                                        <p:strVal val="visible"/>
                                      </p:to>
                                    </p:set>
                                    <p:animEffect transition="in" filter="fade">
                                      <p:cBhvr>
                                        <p:cTn id="16" dur="500"/>
                                        <p:tgtEl>
                                          <p:spTgt spid="3078"/>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7" grpId="0"/>
      <p:bldP spid="22"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7A622F-5DFD-8E73-DBA2-1A1CBF8D1579}"/>
              </a:ext>
            </a:extLst>
          </p:cNvPr>
          <p:cNvSpPr txBox="1"/>
          <p:nvPr/>
        </p:nvSpPr>
        <p:spPr>
          <a:xfrm>
            <a:off x="1353849" y="258546"/>
            <a:ext cx="9484302" cy="646331"/>
          </a:xfrm>
          <a:prstGeom prst="rect">
            <a:avLst/>
          </a:prstGeom>
          <a:noFill/>
        </p:spPr>
        <p:txBody>
          <a:bodyPr wrap="square" rtlCol="0">
            <a:spAutoFit/>
          </a:bodyPr>
          <a:lstStyle/>
          <a:p>
            <a:pPr algn="ctr"/>
            <a:r>
              <a:rPr lang="en-US" sz="3600" dirty="0">
                <a:latin typeface="Avenir Book" panose="02000503020000020003" pitchFamily="2" charset="0"/>
                <a:ea typeface="SF Pro Display" pitchFamily="2" charset="0"/>
                <a:cs typeface="CMU Serif Roman" panose="02000603000000000000" pitchFamily="2" charset="0"/>
              </a:rPr>
              <a:t>Computational factor modeling - examples</a:t>
            </a:r>
          </a:p>
        </p:txBody>
      </p:sp>
      <p:pic>
        <p:nvPicPr>
          <p:cNvPr id="5" name="Picture 4" descr="A white background with blue text&#10;&#10;Description automatically generated">
            <a:extLst>
              <a:ext uri="{FF2B5EF4-FFF2-40B4-BE49-F238E27FC236}">
                <a16:creationId xmlns:a16="http://schemas.microsoft.com/office/drawing/2014/main" id="{F8375B7B-2870-A591-D087-55AF6A68A75D}"/>
              </a:ext>
            </a:extLst>
          </p:cNvPr>
          <p:cNvPicPr>
            <a:picLocks noChangeAspect="1"/>
          </p:cNvPicPr>
          <p:nvPr/>
        </p:nvPicPr>
        <p:blipFill>
          <a:blip r:embed="rId3"/>
          <a:stretch>
            <a:fillRect/>
          </a:stretch>
        </p:blipFill>
        <p:spPr>
          <a:xfrm>
            <a:off x="378020" y="1048529"/>
            <a:ext cx="5136372" cy="1458005"/>
          </a:xfrm>
          <a:prstGeom prst="rect">
            <a:avLst/>
          </a:prstGeom>
        </p:spPr>
      </p:pic>
      <p:sp>
        <p:nvSpPr>
          <p:cNvPr id="6" name="TextBox 5">
            <a:extLst>
              <a:ext uri="{FF2B5EF4-FFF2-40B4-BE49-F238E27FC236}">
                <a16:creationId xmlns:a16="http://schemas.microsoft.com/office/drawing/2014/main" id="{C5ECF005-23A4-8D97-EE8F-C79EB29D3BBF}"/>
              </a:ext>
            </a:extLst>
          </p:cNvPr>
          <p:cNvSpPr txBox="1"/>
          <p:nvPr/>
        </p:nvSpPr>
        <p:spPr>
          <a:xfrm>
            <a:off x="8957568" y="1460093"/>
            <a:ext cx="2948293" cy="400110"/>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Model-based planning</a:t>
            </a:r>
          </a:p>
        </p:txBody>
      </p:sp>
      <p:pic>
        <p:nvPicPr>
          <p:cNvPr id="9" name="Picture 8" descr="A close-up of a sign&#10;&#10;Description automatically generated">
            <a:extLst>
              <a:ext uri="{FF2B5EF4-FFF2-40B4-BE49-F238E27FC236}">
                <a16:creationId xmlns:a16="http://schemas.microsoft.com/office/drawing/2014/main" id="{818E3925-A77C-10A5-19F1-298361D2AB1E}"/>
              </a:ext>
            </a:extLst>
          </p:cNvPr>
          <p:cNvPicPr>
            <a:picLocks noChangeAspect="1"/>
          </p:cNvPicPr>
          <p:nvPr/>
        </p:nvPicPr>
        <p:blipFill>
          <a:blip r:embed="rId4"/>
          <a:stretch>
            <a:fillRect/>
          </a:stretch>
        </p:blipFill>
        <p:spPr>
          <a:xfrm>
            <a:off x="378020" y="2723466"/>
            <a:ext cx="5136372" cy="1051843"/>
          </a:xfrm>
          <a:prstGeom prst="rect">
            <a:avLst/>
          </a:prstGeom>
        </p:spPr>
      </p:pic>
      <p:sp>
        <p:nvSpPr>
          <p:cNvPr id="11" name="TextBox 10">
            <a:extLst>
              <a:ext uri="{FF2B5EF4-FFF2-40B4-BE49-F238E27FC236}">
                <a16:creationId xmlns:a16="http://schemas.microsoft.com/office/drawing/2014/main" id="{10DCE25C-9E86-DA56-E4AB-A938E3012B33}"/>
              </a:ext>
            </a:extLst>
          </p:cNvPr>
          <p:cNvSpPr txBox="1"/>
          <p:nvPr/>
        </p:nvSpPr>
        <p:spPr>
          <a:xfrm>
            <a:off x="8957568" y="2911708"/>
            <a:ext cx="2948293" cy="400110"/>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Metacognition</a:t>
            </a:r>
          </a:p>
        </p:txBody>
      </p:sp>
      <p:pic>
        <p:nvPicPr>
          <p:cNvPr id="15" name="Picture 14" descr="A close up of a sign&#10;&#10;Description automatically generated">
            <a:extLst>
              <a:ext uri="{FF2B5EF4-FFF2-40B4-BE49-F238E27FC236}">
                <a16:creationId xmlns:a16="http://schemas.microsoft.com/office/drawing/2014/main" id="{52F11084-E5C0-03E3-87C1-62DDCEA2891E}"/>
              </a:ext>
            </a:extLst>
          </p:cNvPr>
          <p:cNvPicPr>
            <a:picLocks noChangeAspect="1"/>
          </p:cNvPicPr>
          <p:nvPr/>
        </p:nvPicPr>
        <p:blipFill>
          <a:blip r:embed="rId5"/>
          <a:stretch>
            <a:fillRect/>
          </a:stretch>
        </p:blipFill>
        <p:spPr>
          <a:xfrm>
            <a:off x="378020" y="5528582"/>
            <a:ext cx="5136372" cy="979715"/>
          </a:xfrm>
          <a:prstGeom prst="rect">
            <a:avLst/>
          </a:prstGeom>
        </p:spPr>
      </p:pic>
      <p:sp>
        <p:nvSpPr>
          <p:cNvPr id="16" name="TextBox 15">
            <a:extLst>
              <a:ext uri="{FF2B5EF4-FFF2-40B4-BE49-F238E27FC236}">
                <a16:creationId xmlns:a16="http://schemas.microsoft.com/office/drawing/2014/main" id="{915D98CB-F681-213B-52D8-87E8F0F5959F}"/>
              </a:ext>
            </a:extLst>
          </p:cNvPr>
          <p:cNvSpPr txBox="1"/>
          <p:nvPr/>
        </p:nvSpPr>
        <p:spPr>
          <a:xfrm>
            <a:off x="8957567" y="5709293"/>
            <a:ext cx="2948293" cy="400110"/>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Uncertainty</a:t>
            </a:r>
          </a:p>
        </p:txBody>
      </p:sp>
      <p:pic>
        <p:nvPicPr>
          <p:cNvPr id="20" name="Picture 19" descr="A close-up of blue text&#10;&#10;Description automatically generated">
            <a:extLst>
              <a:ext uri="{FF2B5EF4-FFF2-40B4-BE49-F238E27FC236}">
                <a16:creationId xmlns:a16="http://schemas.microsoft.com/office/drawing/2014/main" id="{3A205192-CBE7-9B08-73BE-2C604EB1ABFE}"/>
              </a:ext>
            </a:extLst>
          </p:cNvPr>
          <p:cNvPicPr>
            <a:picLocks noChangeAspect="1"/>
          </p:cNvPicPr>
          <p:nvPr/>
        </p:nvPicPr>
        <p:blipFill>
          <a:blip r:embed="rId6"/>
          <a:stretch>
            <a:fillRect/>
          </a:stretch>
        </p:blipFill>
        <p:spPr>
          <a:xfrm>
            <a:off x="378020" y="4051306"/>
            <a:ext cx="5136372" cy="1167742"/>
          </a:xfrm>
          <a:prstGeom prst="rect">
            <a:avLst/>
          </a:prstGeom>
        </p:spPr>
      </p:pic>
      <p:sp>
        <p:nvSpPr>
          <p:cNvPr id="23" name="TextBox 22">
            <a:extLst>
              <a:ext uri="{FF2B5EF4-FFF2-40B4-BE49-F238E27FC236}">
                <a16:creationId xmlns:a16="http://schemas.microsoft.com/office/drawing/2014/main" id="{49842E9B-D5A0-6218-7491-C02DC3296A5B}"/>
              </a:ext>
            </a:extLst>
          </p:cNvPr>
          <p:cNvSpPr txBox="1"/>
          <p:nvPr/>
        </p:nvSpPr>
        <p:spPr>
          <a:xfrm>
            <a:off x="9071718" y="4388317"/>
            <a:ext cx="2948293" cy="400110"/>
          </a:xfrm>
          <a:prstGeom prst="rect">
            <a:avLst/>
          </a:prstGeom>
          <a:noFill/>
        </p:spPr>
        <p:txBody>
          <a:bodyPr wrap="square" rtlCol="0">
            <a:spAutoFit/>
          </a:bodyPr>
          <a:lstStyle/>
          <a:p>
            <a:pPr algn="ctr"/>
            <a:r>
              <a:rPr lang="en-US" sz="2000" dirty="0">
                <a:latin typeface="Avenir Book" panose="02000503020000020003" pitchFamily="2" charset="0"/>
                <a:ea typeface="SF Pro Display" pitchFamily="2" charset="0"/>
                <a:cs typeface="CMU Serif Roman" panose="02000603000000000000" pitchFamily="2" charset="0"/>
              </a:rPr>
              <a:t>Reward processing</a:t>
            </a:r>
          </a:p>
        </p:txBody>
      </p:sp>
      <p:pic>
        <p:nvPicPr>
          <p:cNvPr id="33" name="Picture 32" descr="A comparison of a graph&#10;&#10;Description automatically generated with medium confidence">
            <a:extLst>
              <a:ext uri="{FF2B5EF4-FFF2-40B4-BE49-F238E27FC236}">
                <a16:creationId xmlns:a16="http://schemas.microsoft.com/office/drawing/2014/main" id="{24992F18-370B-D78D-721A-FEEC1FB31850}"/>
              </a:ext>
            </a:extLst>
          </p:cNvPr>
          <p:cNvPicPr>
            <a:picLocks noChangeAspect="1"/>
          </p:cNvPicPr>
          <p:nvPr/>
        </p:nvPicPr>
        <p:blipFill>
          <a:blip r:embed="rId7"/>
          <a:stretch>
            <a:fillRect/>
          </a:stretch>
        </p:blipFill>
        <p:spPr>
          <a:xfrm>
            <a:off x="6058807" y="3957696"/>
            <a:ext cx="2844225" cy="1261352"/>
          </a:xfrm>
          <a:prstGeom prst="rect">
            <a:avLst/>
          </a:prstGeom>
        </p:spPr>
      </p:pic>
      <p:pic>
        <p:nvPicPr>
          <p:cNvPr id="35" name="Picture 34" descr="A graph of different sizes and numbers&#10;&#10;Description automatically generated with medium confidence">
            <a:extLst>
              <a:ext uri="{FF2B5EF4-FFF2-40B4-BE49-F238E27FC236}">
                <a16:creationId xmlns:a16="http://schemas.microsoft.com/office/drawing/2014/main" id="{F62973BB-80A2-8D8F-4B4B-DA423A4227E7}"/>
              </a:ext>
            </a:extLst>
          </p:cNvPr>
          <p:cNvPicPr>
            <a:picLocks noChangeAspect="1"/>
          </p:cNvPicPr>
          <p:nvPr/>
        </p:nvPicPr>
        <p:blipFill>
          <a:blip r:embed="rId8"/>
          <a:stretch>
            <a:fillRect/>
          </a:stretch>
        </p:blipFill>
        <p:spPr>
          <a:xfrm>
            <a:off x="6393975" y="5453216"/>
            <a:ext cx="2509057" cy="1312374"/>
          </a:xfrm>
          <a:prstGeom prst="rect">
            <a:avLst/>
          </a:prstGeom>
        </p:spPr>
      </p:pic>
      <p:pic>
        <p:nvPicPr>
          <p:cNvPr id="37" name="Picture 36" descr="A graph showing a variety of levels&#10;&#10;Description automatically generated with medium confidence">
            <a:extLst>
              <a:ext uri="{FF2B5EF4-FFF2-40B4-BE49-F238E27FC236}">
                <a16:creationId xmlns:a16="http://schemas.microsoft.com/office/drawing/2014/main" id="{E8432048-A1D2-9A1E-1831-44D219FA810C}"/>
              </a:ext>
            </a:extLst>
          </p:cNvPr>
          <p:cNvPicPr>
            <a:picLocks noChangeAspect="1"/>
          </p:cNvPicPr>
          <p:nvPr/>
        </p:nvPicPr>
        <p:blipFill>
          <a:blip r:embed="rId9"/>
          <a:stretch>
            <a:fillRect/>
          </a:stretch>
        </p:blipFill>
        <p:spPr>
          <a:xfrm>
            <a:off x="6796243" y="2615875"/>
            <a:ext cx="1396036" cy="1185724"/>
          </a:xfrm>
          <a:prstGeom prst="rect">
            <a:avLst/>
          </a:prstGeom>
        </p:spPr>
      </p:pic>
      <p:pic>
        <p:nvPicPr>
          <p:cNvPr id="39" name="Picture 38" descr="A graph of different colored bars&#10;&#10;Description automatically generated with medium confidence">
            <a:extLst>
              <a:ext uri="{FF2B5EF4-FFF2-40B4-BE49-F238E27FC236}">
                <a16:creationId xmlns:a16="http://schemas.microsoft.com/office/drawing/2014/main" id="{BB1FD3AA-1A31-AF9A-3888-E11DD57F5FF5}"/>
              </a:ext>
            </a:extLst>
          </p:cNvPr>
          <p:cNvPicPr>
            <a:picLocks noChangeAspect="1"/>
          </p:cNvPicPr>
          <p:nvPr/>
        </p:nvPicPr>
        <p:blipFill>
          <a:blip r:embed="rId10"/>
          <a:stretch>
            <a:fillRect/>
          </a:stretch>
        </p:blipFill>
        <p:spPr>
          <a:xfrm>
            <a:off x="6518055" y="1085985"/>
            <a:ext cx="1832843" cy="1367202"/>
          </a:xfrm>
          <a:prstGeom prst="rect">
            <a:avLst/>
          </a:prstGeom>
        </p:spPr>
      </p:pic>
    </p:spTree>
    <p:extLst>
      <p:ext uri="{BB962C8B-B14F-4D97-AF65-F5344CB8AC3E}">
        <p14:creationId xmlns:p14="http://schemas.microsoft.com/office/powerpoint/2010/main" val="2101090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1198</TotalTime>
  <Words>1238</Words>
  <Application>Microsoft Macintosh PowerPoint</Application>
  <PresentationFormat>Widescreen</PresentationFormat>
  <Paragraphs>114</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Avenir Book</vt:lpstr>
      <vt:lpstr>Calibri</vt:lpstr>
      <vt:lpstr>Calibri Light</vt:lpstr>
      <vt:lpstr>Merriweather</vt:lpstr>
      <vt:lpstr>Segoe UI</vt:lpstr>
      <vt:lpstr>SF Pro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Aamir Sohail (PhD Psychology (MRC AIM) FT)</dc:creator>
  <cp:lastModifiedBy>Aamir Sohail (PhD Psychology (MRC AIM) FT)</cp:lastModifiedBy>
  <cp:revision>41</cp:revision>
  <dcterms:created xsi:type="dcterms:W3CDTF">2023-12-19T09:35:23Z</dcterms:created>
  <dcterms:modified xsi:type="dcterms:W3CDTF">2024-01-23T11:02:29Z</dcterms:modified>
</cp:coreProperties>
</file>